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6" r:id="rId1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7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01170-8147-43BB-AFC9-7DEF983CF7AA}" type="datetimeFigureOut">
              <a:rPr lang="LID4096" smtClean="0"/>
              <a:t>07/24/2025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DBE5-C5AE-420E-B19F-74C47608C7D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600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2BD7-F0E1-4ACB-B592-C4EF58A0FF1B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8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A10C-7CCE-4E74-A15B-86115815329E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7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19B8-4DC5-4E95-9F9E-213BA4FDE6D6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42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CF27-7DC5-4662-891D-18CCE3D3AC62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63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7A63-8993-4B6B-AD02-C5B2B0FEA173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8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4DBB-2748-49D9-9E34-71001FC8B93E}" type="datetime1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66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C6E9-ED12-4441-B601-09F84D6C803E}" type="datetime1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7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2F91-A954-463C-9463-04ED70DD891F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E847-F51A-43CB-8749-62A2C942617A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4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9FB6-D415-4574-AC3C-187CD2C0FC5D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2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AC8-9029-4D99-94AC-272339B63776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0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BED0-4733-41FA-97C5-285E114C7164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3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D7AC-37E0-4729-B3F4-0E38A7753E6A}" type="datetime1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8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615-95DB-4DE5-909E-E894823E6F39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2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AFD5-689D-4D06-A469-C215255A0E72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9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7167-5993-49B0-8CB2-68577F5EEB70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1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F1B0-3F1E-4FE1-B1C2-31869BF858DD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7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A0EE23-031E-4513-9EFE-1B74ACB783BD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18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hdr="0" ftr="0" dt="0"/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size="100"/>
                    </a14:imgEffect>
                    <a14:imgEffect>
                      <a14:colorTemperature colorTemp="4490"/>
                    </a14:imgEffect>
                    <a14:imgEffect>
                      <a14:saturation sat="184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ACE6BB-4F39-4580-B3BA-B4BDF4BBF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104" y="-9625"/>
            <a:ext cx="38277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486" y="1447801"/>
            <a:ext cx="9705696" cy="3329581"/>
          </a:xfrm>
        </p:spPr>
        <p:txBody>
          <a:bodyPr/>
          <a:lstStyle/>
          <a:p>
            <a:pPr>
              <a:defRPr sz="4400">
                <a:solidFill>
                  <a:srgbClr val="235591"/>
                </a:solidFill>
              </a:defRPr>
            </a:pPr>
            <a:r>
              <a:rPr lang="en-US" sz="6000" b="1" dirty="0" err="1">
                <a:solidFill>
                  <a:schemeClr val="tx1"/>
                </a:solidFill>
              </a:rPr>
              <a:t>Aroma</a:t>
            </a:r>
            <a:r>
              <a:rPr sz="6000" b="1" dirty="0" err="1">
                <a:solidFill>
                  <a:schemeClr val="tx1"/>
                </a:solidFill>
              </a:rPr>
              <a:t>Tech</a:t>
            </a:r>
            <a:r>
              <a:rPr sz="6000" b="1" dirty="0">
                <a:solidFill>
                  <a:schemeClr val="tx1"/>
                </a:solidFill>
              </a:rPr>
              <a:t>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sz="3600" b="1" dirty="0">
                <a:solidFill>
                  <a:schemeClr val="tx1"/>
                </a:solidFill>
              </a:rPr>
              <a:t>Smart Kitchen Freshness Sensor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486" y="4777380"/>
            <a:ext cx="9705696" cy="861420"/>
          </a:xfrm>
        </p:spPr>
        <p:txBody>
          <a:bodyPr>
            <a:normAutofit fontScale="62500" lnSpcReduction="20000"/>
          </a:bodyPr>
          <a:lstStyle/>
          <a:p>
            <a:endParaRPr dirty="0"/>
          </a:p>
          <a:p>
            <a:pPr>
              <a:defRPr sz="2400"/>
            </a:pPr>
            <a:r>
              <a:rPr b="1" dirty="0"/>
              <a:t>Smell your food – with science.</a:t>
            </a:r>
          </a:p>
          <a:p>
            <a:pPr>
              <a:defRPr sz="2400"/>
            </a:pPr>
            <a:r>
              <a:rPr b="1" dirty="0"/>
              <a:t>Affordable, accurate freshness analyzer for everyday kitchens.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1AED69-AA3B-400B-AC81-4D328E30E08E}"/>
              </a:ext>
            </a:extLst>
          </p:cNvPr>
          <p:cNvSpPr/>
          <p:nvPr/>
        </p:nvSpPr>
        <p:spPr>
          <a:xfrm>
            <a:off x="10424160" y="-9625"/>
            <a:ext cx="712269" cy="11742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1AF069F-567E-47EA-BE42-E4FDCE08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0E567A-45D6-4FE3-9A7B-559BC1ED1DC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9431775" y="5663953"/>
            <a:ext cx="2540263" cy="8467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FF3480-4285-48B8-996D-2ACECDFFA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2608"/>
          <a:stretch/>
        </p:blipFill>
        <p:spPr>
          <a:xfrm>
            <a:off x="-139700" y="-241300"/>
            <a:ext cx="12480925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25370FD-D396-4985-8F3F-15AD71D49EB1}"/>
              </a:ext>
            </a:extLst>
          </p:cNvPr>
          <p:cNvSpPr txBox="1">
            <a:spLocks/>
          </p:cNvSpPr>
          <p:nvPr/>
        </p:nvSpPr>
        <p:spPr>
          <a:xfrm>
            <a:off x="1" y="4766739"/>
            <a:ext cx="5708342" cy="99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76959-A454-4156-AE85-31CB7C895DC4}"/>
              </a:ext>
            </a:extLst>
          </p:cNvPr>
          <p:cNvSpPr txBox="1"/>
          <p:nvPr/>
        </p:nvSpPr>
        <p:spPr>
          <a:xfrm>
            <a:off x="5496025" y="1174283"/>
            <a:ext cx="6470358" cy="5632311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1.  Vladyslav </a:t>
            </a:r>
            <a:r>
              <a:rPr lang="en-US" b="1" dirty="0" err="1"/>
              <a:t>Vlastopulo</a:t>
            </a:r>
            <a:br>
              <a:rPr lang="en-US" dirty="0"/>
            </a:br>
            <a:r>
              <a:rPr lang="en-US" dirty="0"/>
              <a:t>SEO, Director of Harvard Marine, professor-consultant, Doctor of technical sciences in mechanical engineering, creator of the thermo-</a:t>
            </a:r>
            <a:r>
              <a:rPr lang="en-US" dirty="0" err="1"/>
              <a:t>elastohydrodynamic</a:t>
            </a:r>
            <a:r>
              <a:rPr lang="en-US" dirty="0"/>
              <a:t> theory of lubrication of heavily loaded plain bearings, author of a number of well-known works </a:t>
            </a:r>
            <a:r>
              <a:rPr lang="en-US" dirty="0" err="1"/>
              <a:t>Elastohydrodynamic</a:t>
            </a:r>
            <a:r>
              <a:rPr lang="en-US" dirty="0"/>
              <a:t> theory of lubrication of knee and hip implants, well-known </a:t>
            </a:r>
            <a:r>
              <a:rPr lang="en-US" dirty="0" err="1"/>
              <a:t>Eslengen</a:t>
            </a:r>
            <a:r>
              <a:rPr lang="en-US" dirty="0"/>
              <a:t> Tribological Academy, student of </a:t>
            </a:r>
            <a:r>
              <a:rPr lang="en-US" dirty="0" err="1"/>
              <a:t>Fedor</a:t>
            </a:r>
            <a:r>
              <a:rPr lang="en-US" dirty="0"/>
              <a:t> </a:t>
            </a:r>
            <a:r>
              <a:rPr lang="en-US" dirty="0" err="1"/>
              <a:t>Snegovsky</a:t>
            </a:r>
            <a:r>
              <a:rPr lang="en-US" dirty="0"/>
              <a:t>, currently specializing in tribological, ecological and biomedical engineering. Scientific director of the project.</a:t>
            </a:r>
          </a:p>
          <a:p>
            <a:endParaRPr lang="en-US" dirty="0"/>
          </a:p>
          <a:p>
            <a:r>
              <a:rPr lang="en-US" b="1" dirty="0"/>
              <a:t>2.  Igor </a:t>
            </a:r>
            <a:r>
              <a:rPr lang="en-US" b="1" dirty="0" err="1"/>
              <a:t>Chaadaev</a:t>
            </a:r>
            <a:br>
              <a:rPr lang="en-US" dirty="0"/>
            </a:br>
            <a:r>
              <a:rPr lang="en-US" dirty="0"/>
              <a:t>Research engineer, experiment director, artificial intelligence programmer, electronics engineer, microcontroller programmer, gas analyzer equipment developer.</a:t>
            </a:r>
          </a:p>
          <a:p>
            <a:endParaRPr lang="en-US" dirty="0"/>
          </a:p>
          <a:p>
            <a:r>
              <a:rPr lang="en-US" b="1" dirty="0"/>
              <a:t>3.  Andrey Lukashenko</a:t>
            </a:r>
            <a:br>
              <a:rPr lang="en-US" dirty="0"/>
            </a:br>
            <a:r>
              <a:rPr lang="en-US" dirty="0"/>
              <a:t>Mathematician, biophysics air engineer.</a:t>
            </a:r>
          </a:p>
        </p:txBody>
      </p:sp>
    </p:spTree>
    <p:extLst>
      <p:ext uri="{BB962C8B-B14F-4D97-AF65-F5344CB8AC3E}">
        <p14:creationId xmlns:p14="http://schemas.microsoft.com/office/powerpoint/2010/main" val="632244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FF3480-4285-48B8-996D-2ACECDFFA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2608"/>
          <a:stretch/>
        </p:blipFill>
        <p:spPr>
          <a:xfrm>
            <a:off x="-139700" y="-241300"/>
            <a:ext cx="12480925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25370FD-D396-4985-8F3F-15AD71D49EB1}"/>
              </a:ext>
            </a:extLst>
          </p:cNvPr>
          <p:cNvSpPr txBox="1">
            <a:spLocks/>
          </p:cNvSpPr>
          <p:nvPr/>
        </p:nvSpPr>
        <p:spPr>
          <a:xfrm>
            <a:off x="0" y="4846119"/>
            <a:ext cx="5620093" cy="99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OTHERS DEVELOPERS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76959-A454-4156-AE85-31CB7C895DC4}"/>
              </a:ext>
            </a:extLst>
          </p:cNvPr>
          <p:cNvSpPr txBox="1"/>
          <p:nvPr/>
        </p:nvSpPr>
        <p:spPr>
          <a:xfrm>
            <a:off x="5892280" y="1316673"/>
            <a:ext cx="5708342" cy="452431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4. Vitaly </a:t>
            </a:r>
            <a:r>
              <a:rPr lang="en-US" b="1" dirty="0" err="1"/>
              <a:t>Svirida</a:t>
            </a:r>
            <a:br>
              <a:rPr lang="en-US" b="1" dirty="0"/>
            </a:br>
            <a:r>
              <a:rPr lang="en-US" dirty="0"/>
              <a:t>Senior researcher, electronics engineer, microcontroller programmer, developer of gas analyzer equipment.</a:t>
            </a:r>
          </a:p>
          <a:p>
            <a:endParaRPr lang="en-US" b="1" dirty="0"/>
          </a:p>
          <a:p>
            <a:r>
              <a:rPr lang="en-US" b="1" dirty="0"/>
              <a:t>5. Sergey </a:t>
            </a:r>
            <a:r>
              <a:rPr lang="en-US" b="1" dirty="0" err="1"/>
              <a:t>Nesterenko</a:t>
            </a:r>
            <a:br>
              <a:rPr lang="en-US" dirty="0"/>
            </a:br>
            <a:r>
              <a:rPr lang="en-US" dirty="0"/>
              <a:t>Senior researcher, research engineer, experiment director, electronics engineer, microcontroller programmer, developer of gas analyzer  equipment.</a:t>
            </a:r>
          </a:p>
          <a:p>
            <a:endParaRPr lang="en-US" dirty="0"/>
          </a:p>
          <a:p>
            <a:r>
              <a:rPr lang="en-US" b="1" dirty="0"/>
              <a:t>6. Marina </a:t>
            </a:r>
            <a:r>
              <a:rPr lang="en-US" b="1" dirty="0" err="1"/>
              <a:t>Noskova</a:t>
            </a:r>
            <a:br>
              <a:rPr lang="en-US" dirty="0"/>
            </a:br>
            <a:r>
              <a:rPr lang="en-US" dirty="0"/>
              <a:t>Biophysics air engineer. Gas Analysis </a:t>
            </a:r>
            <a:r>
              <a:rPr lang="en-US" dirty="0" err="1"/>
              <a:t>Codivirus</a:t>
            </a:r>
            <a:r>
              <a:rPr lang="en-US" dirty="0"/>
              <a:t> Method for Detecting the Threshold of Contagiousness and Therapy Adjustment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713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3A8756-B65E-4787-9AEA-A6CEE33C1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039"/>
          <a:stretch/>
        </p:blipFill>
        <p:spPr>
          <a:xfrm>
            <a:off x="8233831" y="0"/>
            <a:ext cx="39549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7715161" cy="1400530"/>
          </a:xfrm>
        </p:spPr>
        <p:txBody>
          <a:bodyPr/>
          <a:lstStyle/>
          <a:p>
            <a:pPr>
              <a:defRPr sz="3200">
                <a:solidFill>
                  <a:srgbClr val="235591"/>
                </a:solidFill>
              </a:defRPr>
            </a:pP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List of participants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474C4B-8877-4D19-9C48-27EE383400D5}"/>
              </a:ext>
            </a:extLst>
          </p:cNvPr>
          <p:cNvSpPr/>
          <p:nvPr/>
        </p:nvSpPr>
        <p:spPr>
          <a:xfrm>
            <a:off x="10424160" y="-9625"/>
            <a:ext cx="712269" cy="11742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ED6278-418D-46EF-B854-9FFD4328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74F554E-C986-451C-B70A-8EA26C54A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84966"/>
              </p:ext>
            </p:extLst>
          </p:nvPr>
        </p:nvGraphicFramePr>
        <p:xfrm>
          <a:off x="645943" y="2170400"/>
          <a:ext cx="7642014" cy="288025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>
                      <a:alpha val="98000"/>
                    </a:srgbClr>
                  </a:outerShdw>
                </a:effectLst>
                <a:tableStyleId>{5C22544A-7EE6-4342-B048-85BDC9FD1C3A}</a:tableStyleId>
              </a:tblPr>
              <a:tblGrid>
                <a:gridCol w="2384702">
                  <a:extLst>
                    <a:ext uri="{9D8B030D-6E8A-4147-A177-3AD203B41FA5}">
                      <a16:colId xmlns:a16="http://schemas.microsoft.com/office/drawing/2014/main" val="1184579129"/>
                    </a:ext>
                  </a:extLst>
                </a:gridCol>
                <a:gridCol w="2825619">
                  <a:extLst>
                    <a:ext uri="{9D8B030D-6E8A-4147-A177-3AD203B41FA5}">
                      <a16:colId xmlns:a16="http://schemas.microsoft.com/office/drawing/2014/main" val="4017198842"/>
                    </a:ext>
                  </a:extLst>
                </a:gridCol>
                <a:gridCol w="2431693">
                  <a:extLst>
                    <a:ext uri="{9D8B030D-6E8A-4147-A177-3AD203B41FA5}">
                      <a16:colId xmlns:a16="http://schemas.microsoft.com/office/drawing/2014/main" val="2476680794"/>
                    </a:ext>
                  </a:extLst>
                </a:gridCol>
              </a:tblGrid>
              <a:tr h="718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Participant No. *</a:t>
                      </a:r>
                      <a:endParaRPr lang="en-GB" sz="16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Organisation name</a:t>
                      </a:r>
                      <a:endParaRPr lang="en-GB" sz="16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Country</a:t>
                      </a:r>
                      <a:endParaRPr lang="en-GB" sz="16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90468"/>
                  </a:ext>
                </a:extLst>
              </a:tr>
              <a:tr h="704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ru-RU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en-GB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Coordinator</a:t>
                      </a:r>
                      <a:endParaRPr lang="en-GB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Harvard Marine LLC</a:t>
                      </a: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Ukraine</a:t>
                      </a:r>
                      <a:endParaRPr lang="en-GB" sz="2000" b="1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900345"/>
                  </a:ext>
                </a:extLst>
              </a:tr>
              <a:tr h="704739">
                <a:tc gridSpan="3">
                  <a:txBody>
                    <a:bodyPr/>
                    <a:lstStyle/>
                    <a:p>
                      <a:pPr algn="ctr">
                        <a:spcAft>
                          <a:spcPts val="140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vlastopulo0722@gmal.com 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140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Phone: 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+380-996776823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CPMA group</a:t>
                      </a: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Czech Republic</a:t>
                      </a: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solidFill>
                      <a:schemeClr val="bg2">
                        <a:lumMod val="7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11177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3198E4-C920-41D7-B81E-E1BA75B758B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431775" y="5663953"/>
            <a:ext cx="2540263" cy="8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9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BC6AF5-3FD4-4B35-A7FE-D338EFACE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104" y="0"/>
            <a:ext cx="38277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>
                <a:solidFill>
                  <a:srgbClr val="235591"/>
                </a:solidFill>
              </a:defRPr>
            </a:pPr>
            <a:r>
              <a:rPr dirty="0">
                <a:solidFill>
                  <a:schemeClr val="tx1"/>
                </a:solidFill>
              </a:rPr>
              <a:t>What is </a:t>
            </a:r>
            <a:r>
              <a:rPr lang="en-US" sz="4400" dirty="0" err="1">
                <a:solidFill>
                  <a:schemeClr val="tx1"/>
                </a:solidFill>
              </a:rPr>
              <a:t>Aroma</a:t>
            </a:r>
            <a:r>
              <a:rPr dirty="0" err="1">
                <a:solidFill>
                  <a:schemeClr val="tx1"/>
                </a:solidFill>
              </a:rPr>
              <a:t>Tech</a:t>
            </a:r>
            <a:r>
              <a:rPr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538" y="2052919"/>
            <a:ext cx="9505699" cy="4195481"/>
          </a:xfrm>
        </p:spPr>
        <p:txBody>
          <a:bodyPr/>
          <a:lstStyle/>
          <a:p>
            <a:endParaRPr dirty="0"/>
          </a:p>
          <a:p>
            <a:pPr>
              <a:defRPr sz="2400"/>
            </a:pPr>
            <a:r>
              <a:rPr dirty="0"/>
              <a:t>A compact thermodynamic multi-gas sensor </a:t>
            </a:r>
            <a:br>
              <a:rPr lang="ru-RU" dirty="0"/>
            </a:br>
            <a:r>
              <a:rPr lang="en-US" dirty="0"/>
              <a:t>                                                     </a:t>
            </a:r>
            <a:r>
              <a:rPr dirty="0"/>
              <a:t>for home kitchens.</a:t>
            </a:r>
          </a:p>
          <a:p>
            <a:pPr>
              <a:defRPr sz="2400"/>
            </a:pPr>
            <a:r>
              <a:rPr dirty="0"/>
              <a:t>Detects food freshness by analyzing odor and </a:t>
            </a:r>
            <a:br>
              <a:rPr lang="ru-RU" dirty="0"/>
            </a:br>
            <a:r>
              <a:rPr lang="en-US" dirty="0"/>
              <a:t>                                                        </a:t>
            </a:r>
            <a:r>
              <a:rPr dirty="0"/>
              <a:t>gas composition.</a:t>
            </a:r>
          </a:p>
          <a:p>
            <a:pPr>
              <a:defRPr sz="2400"/>
            </a:pPr>
            <a:r>
              <a:rPr dirty="0"/>
              <a:t>Ideal for meat, fish, produce, and leftovers.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47BD31-6F84-453D-B00D-AF3167FAFF66}"/>
              </a:ext>
            </a:extLst>
          </p:cNvPr>
          <p:cNvSpPr/>
          <p:nvPr/>
        </p:nvSpPr>
        <p:spPr>
          <a:xfrm>
            <a:off x="10424160" y="-9625"/>
            <a:ext cx="712269" cy="11742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413ACB-78F6-4C48-8A5A-149EAB6A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82B27F-7414-401B-90E7-540B2326FF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431775" y="5663953"/>
            <a:ext cx="2540263" cy="8467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7D1C55-B2FB-4240-948D-D52C8532A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104" y="-9625"/>
            <a:ext cx="38277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>
                <a:solidFill>
                  <a:srgbClr val="235591"/>
                </a:solidFill>
              </a:defRPr>
            </a:pPr>
            <a:r>
              <a:rPr dirty="0">
                <a:solidFill>
                  <a:schemeClr val="tx1"/>
                </a:solidFill>
              </a:rPr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293" y="2052919"/>
            <a:ext cx="9487943" cy="4195481"/>
          </a:xfrm>
        </p:spPr>
        <p:txBody>
          <a:bodyPr/>
          <a:lstStyle/>
          <a:p>
            <a:endParaRPr dirty="0"/>
          </a:p>
          <a:p>
            <a:pPr>
              <a:defRPr sz="2400"/>
            </a:pPr>
            <a:r>
              <a:rPr dirty="0"/>
              <a:t>Consumers can't reliably judge </a:t>
            </a:r>
            <a:br>
              <a:rPr lang="en-US" dirty="0"/>
            </a:br>
            <a:r>
              <a:rPr lang="en-US" dirty="0"/>
              <a:t>                                    </a:t>
            </a:r>
            <a:r>
              <a:rPr dirty="0"/>
              <a:t>freshness of stored food.</a:t>
            </a:r>
          </a:p>
          <a:p>
            <a:pPr>
              <a:defRPr sz="2400"/>
            </a:pPr>
            <a:r>
              <a:rPr dirty="0"/>
              <a:t>Appearance or smell is subjective </a:t>
            </a:r>
            <a:br>
              <a:rPr lang="en-US" dirty="0"/>
            </a:br>
            <a:r>
              <a:rPr lang="en-US" dirty="0"/>
              <a:t>                                                            </a:t>
            </a:r>
            <a:r>
              <a:rPr dirty="0"/>
              <a:t>– and risky.</a:t>
            </a:r>
          </a:p>
          <a:p>
            <a:pPr>
              <a:defRPr sz="2400"/>
            </a:pPr>
            <a:r>
              <a:rPr dirty="0"/>
              <a:t>No affordable tools exist to </a:t>
            </a:r>
            <a:br>
              <a:rPr lang="en-US" dirty="0"/>
            </a:br>
            <a:r>
              <a:rPr lang="en-US" dirty="0"/>
              <a:t>                           </a:t>
            </a:r>
            <a:r>
              <a:rPr dirty="0"/>
              <a:t>measure spoilage accurately.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35E1B0-F5CF-4302-8515-8EFC02829BCD}"/>
              </a:ext>
            </a:extLst>
          </p:cNvPr>
          <p:cNvSpPr/>
          <p:nvPr/>
        </p:nvSpPr>
        <p:spPr>
          <a:xfrm>
            <a:off x="10424160" y="-9625"/>
            <a:ext cx="712269" cy="11742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3200A0-6244-441E-AD09-013B0E4F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B96D82-4276-4CFF-9372-F25D40DCDEF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431775" y="5663953"/>
            <a:ext cx="2540263" cy="8467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E8A248-3B71-478E-A79A-9E6D77118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104" y="-9625"/>
            <a:ext cx="38277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>
                <a:solidFill>
                  <a:srgbClr val="235591"/>
                </a:solidFill>
              </a:defRPr>
            </a:pPr>
            <a:r>
              <a:rPr dirty="0">
                <a:solidFill>
                  <a:schemeClr val="tx1"/>
                </a:solidFill>
              </a:rPr>
              <a:t>Our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1" y="2052919"/>
            <a:ext cx="9479345" cy="4195481"/>
          </a:xfrm>
        </p:spPr>
        <p:txBody>
          <a:bodyPr/>
          <a:lstStyle/>
          <a:p>
            <a:endParaRPr dirty="0"/>
          </a:p>
          <a:p>
            <a:pPr>
              <a:defRPr sz="2400"/>
            </a:pPr>
            <a:r>
              <a:rPr lang="en-US" sz="2400" dirty="0" err="1">
                <a:solidFill>
                  <a:schemeClr val="tx1"/>
                </a:solidFill>
              </a:rPr>
              <a:t>Aroma</a:t>
            </a:r>
            <a:r>
              <a:rPr dirty="0" err="1"/>
              <a:t>Tech</a:t>
            </a:r>
            <a:r>
              <a:rPr dirty="0"/>
              <a:t> reads real gas patterns </a:t>
            </a:r>
            <a:br>
              <a:rPr lang="en-US" dirty="0"/>
            </a:br>
            <a:r>
              <a:rPr lang="en-US" dirty="0"/>
              <a:t>										    </a:t>
            </a:r>
            <a:r>
              <a:rPr dirty="0"/>
              <a:t>released by food.</a:t>
            </a:r>
          </a:p>
          <a:p>
            <a:pPr>
              <a:defRPr sz="2400"/>
            </a:pPr>
            <a:r>
              <a:rPr dirty="0"/>
              <a:t>Provides a digital score from 1 (spoiled) </a:t>
            </a:r>
            <a:br>
              <a:rPr lang="en-US" dirty="0"/>
            </a:br>
            <a:r>
              <a:rPr lang="en-US" dirty="0"/>
              <a:t>											</a:t>
            </a:r>
            <a:r>
              <a:rPr dirty="0"/>
              <a:t>to 10 (very fresh).</a:t>
            </a:r>
          </a:p>
          <a:p>
            <a:pPr>
              <a:defRPr sz="2400"/>
            </a:pPr>
            <a:r>
              <a:rPr dirty="0"/>
              <a:t>Different foods and regions have unique profiles </a:t>
            </a:r>
            <a:br>
              <a:rPr lang="ru-RU" dirty="0"/>
            </a:br>
            <a:r>
              <a:rPr lang="en-US" dirty="0"/>
              <a:t>                                                        </a:t>
            </a:r>
            <a:r>
              <a:rPr dirty="0"/>
              <a:t>– we track them.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973E88-725B-4E19-B52B-BF1A298CAD27}"/>
              </a:ext>
            </a:extLst>
          </p:cNvPr>
          <p:cNvSpPr/>
          <p:nvPr/>
        </p:nvSpPr>
        <p:spPr>
          <a:xfrm>
            <a:off x="10424160" y="-9625"/>
            <a:ext cx="712269" cy="11742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4A9646-1368-4FF7-8261-E1E4AEA6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10AA54-9CAB-4EAC-8DAC-4DD3035E329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431775" y="5663953"/>
            <a:ext cx="2540263" cy="8467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B8014B-3CEB-4AE3-B935-CC65E2552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104" y="0"/>
            <a:ext cx="38277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>
                <a:solidFill>
                  <a:srgbClr val="235591"/>
                </a:solidFill>
              </a:defRPr>
            </a:pPr>
            <a:r>
              <a:rPr dirty="0">
                <a:solidFill>
                  <a:schemeClr val="tx1"/>
                </a:solidFill>
              </a:rPr>
              <a:t>Unique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943" y="2052919"/>
            <a:ext cx="9401294" cy="4195481"/>
          </a:xfrm>
        </p:spPr>
        <p:txBody>
          <a:bodyPr/>
          <a:lstStyle/>
          <a:p>
            <a:endParaRPr dirty="0"/>
          </a:p>
          <a:p>
            <a:pPr>
              <a:defRPr sz="2400"/>
            </a:pPr>
            <a:r>
              <a:rPr dirty="0"/>
              <a:t>Calibrated for non-equilibrium air </a:t>
            </a:r>
            <a:br>
              <a:rPr lang="en-US" dirty="0"/>
            </a:br>
            <a:r>
              <a:rPr lang="en-US" dirty="0"/>
              <a:t>                                           </a:t>
            </a:r>
            <a:r>
              <a:rPr dirty="0"/>
              <a:t>(real kitchen conditions).</a:t>
            </a:r>
          </a:p>
          <a:p>
            <a:pPr>
              <a:defRPr sz="2400"/>
            </a:pPr>
            <a:r>
              <a:rPr dirty="0"/>
              <a:t>Smell-trained for dozens of food types </a:t>
            </a:r>
            <a:br>
              <a:rPr lang="en-US" dirty="0"/>
            </a:br>
            <a:r>
              <a:rPr lang="en-US" dirty="0"/>
              <a:t>                                                       </a:t>
            </a:r>
            <a:r>
              <a:rPr dirty="0"/>
              <a:t>(meat, fish, dairy).</a:t>
            </a:r>
          </a:p>
          <a:p>
            <a:pPr>
              <a:defRPr sz="2400"/>
            </a:pPr>
            <a:r>
              <a:rPr dirty="0"/>
              <a:t>Recognizes regional aroma variations</a:t>
            </a:r>
            <a:r>
              <a:rPr lang="ru-RU" dirty="0"/>
              <a:t>:</a:t>
            </a:r>
            <a:br>
              <a:rPr lang="en-US" dirty="0"/>
            </a:br>
            <a:r>
              <a:rPr lang="en-US" dirty="0"/>
              <a:t>  </a:t>
            </a:r>
            <a:r>
              <a:rPr lang="en-US" sz="2400" dirty="0"/>
              <a:t>Mutton in the freezer is different from fresh lamb. </a:t>
            </a:r>
            <a:br>
              <a:rPr lang="en-US" sz="2400" dirty="0"/>
            </a:br>
            <a:r>
              <a:rPr lang="en-US" sz="2400" dirty="0"/>
              <a:t>  And lamb in Greece is different from in Israel.</a:t>
            </a:r>
            <a:endParaRPr lang="en-US" dirty="0"/>
          </a:p>
          <a:p>
            <a:pPr>
              <a:defRPr sz="2400"/>
            </a:pPr>
            <a:endParaRPr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FF94A9-18ED-4E70-86D7-BA42685BDAA7}"/>
              </a:ext>
            </a:extLst>
          </p:cNvPr>
          <p:cNvSpPr/>
          <p:nvPr/>
        </p:nvSpPr>
        <p:spPr>
          <a:xfrm>
            <a:off x="10424160" y="-9625"/>
            <a:ext cx="712269" cy="11742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B5BEED-02A5-428E-9CEF-7C2AED3C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8A1693-EA40-473E-9809-B2F93245171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431775" y="5663953"/>
            <a:ext cx="2540263" cy="8467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EF59D1-CDC2-424D-9B35-E1165B2E5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1104" y="-9625"/>
            <a:ext cx="38277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>
                <a:solidFill>
                  <a:srgbClr val="235591"/>
                </a:solidFill>
              </a:defRPr>
            </a:pPr>
            <a:r>
              <a:rPr dirty="0">
                <a:solidFill>
                  <a:schemeClr val="tx1"/>
                </a:solidFill>
              </a:rPr>
              <a:t>How It Compares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943" y="2052919"/>
            <a:ext cx="9401293" cy="4195481"/>
          </a:xfrm>
        </p:spPr>
        <p:txBody>
          <a:bodyPr/>
          <a:lstStyle/>
          <a:p>
            <a:endParaRPr dirty="0"/>
          </a:p>
          <a:p>
            <a:pPr>
              <a:defRPr sz="2400"/>
            </a:pPr>
            <a:r>
              <a:rPr dirty="0"/>
              <a:t>Much more accurate than generic VOC </a:t>
            </a:r>
            <a:br>
              <a:rPr lang="ru-RU" dirty="0"/>
            </a:br>
            <a:r>
              <a:rPr lang="ru-RU" dirty="0"/>
              <a:t>                                                   </a:t>
            </a:r>
            <a:r>
              <a:rPr dirty="0"/>
              <a:t>gas detectors.</a:t>
            </a:r>
          </a:p>
          <a:p>
            <a:pPr>
              <a:defRPr sz="2400"/>
            </a:pPr>
            <a:r>
              <a:rPr dirty="0"/>
              <a:t>Does what no other kitchen gadget can: </a:t>
            </a:r>
            <a:br>
              <a:rPr lang="ru-RU" dirty="0"/>
            </a:br>
            <a:r>
              <a:rPr lang="ru-RU" dirty="0"/>
              <a:t>              </a:t>
            </a:r>
            <a:r>
              <a:rPr dirty="0"/>
              <a:t>smell like a human, report like a lab.</a:t>
            </a:r>
          </a:p>
          <a:p>
            <a:pPr>
              <a:defRPr sz="2400"/>
            </a:pPr>
            <a:r>
              <a:rPr dirty="0"/>
              <a:t>Gives clear guidance: safe to eat or not.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45D5B0-7907-4C0F-AE8D-8B22B3A4AB6F}"/>
              </a:ext>
            </a:extLst>
          </p:cNvPr>
          <p:cNvSpPr/>
          <p:nvPr/>
        </p:nvSpPr>
        <p:spPr>
          <a:xfrm>
            <a:off x="10424160" y="-9625"/>
            <a:ext cx="712269" cy="11742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6BCE2C-22C0-4F37-B95A-B57349FE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544C5E-AF63-43E3-825B-E3959CFF72A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58797" y="5825023"/>
            <a:ext cx="2540263" cy="8467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C1D0D-E148-4DED-9663-D97ADE98C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104" y="0"/>
            <a:ext cx="38277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>
                <a:solidFill>
                  <a:srgbClr val="235591"/>
                </a:solidFill>
              </a:defRPr>
            </a:pPr>
            <a:r>
              <a:rPr dirty="0">
                <a:solidFill>
                  <a:schemeClr val="tx1"/>
                </a:solidFill>
              </a:rPr>
              <a:t>Price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091" y="2052919"/>
            <a:ext cx="9328145" cy="4195481"/>
          </a:xfrm>
        </p:spPr>
        <p:txBody>
          <a:bodyPr/>
          <a:lstStyle/>
          <a:p>
            <a:endParaRPr dirty="0"/>
          </a:p>
          <a:p>
            <a:pPr>
              <a:lnSpc>
                <a:spcPct val="150000"/>
              </a:lnSpc>
              <a:defRPr sz="2400"/>
            </a:pPr>
            <a:r>
              <a:rPr dirty="0"/>
              <a:t>Professional-grade accuracy for €90–150.</a:t>
            </a:r>
          </a:p>
          <a:p>
            <a:pPr>
              <a:lnSpc>
                <a:spcPct val="150000"/>
              </a:lnSpc>
              <a:defRPr sz="2400"/>
            </a:pPr>
            <a:r>
              <a:rPr dirty="0"/>
              <a:t>Cheaper than most digital detectors</a:t>
            </a:r>
            <a:r>
              <a:rPr lang="ru-RU" dirty="0"/>
              <a:t> </a:t>
            </a:r>
            <a:r>
              <a:rPr lang="ru-UA" dirty="0"/>
              <a:t>(</a:t>
            </a:r>
            <a:r>
              <a:rPr dirty="0"/>
              <a:t>€300–600).</a:t>
            </a:r>
          </a:p>
          <a:p>
            <a:pPr>
              <a:lnSpc>
                <a:spcPct val="150000"/>
              </a:lnSpc>
              <a:defRPr sz="2400"/>
            </a:pPr>
            <a:r>
              <a:rPr dirty="0"/>
              <a:t>5–10x lower cost than lab analyzers (€1,500+).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FFD836-F472-4D1A-B2B2-E2A7FBC2C39F}"/>
              </a:ext>
            </a:extLst>
          </p:cNvPr>
          <p:cNvSpPr/>
          <p:nvPr/>
        </p:nvSpPr>
        <p:spPr>
          <a:xfrm>
            <a:off x="10424160" y="-9625"/>
            <a:ext cx="712269" cy="11742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A92ED4-2DB1-4C88-AA17-CC96AF79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E7B7C7-B757-4C53-AA0B-B4987FA730A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58797" y="5825023"/>
            <a:ext cx="2540263" cy="8467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641749-3114-416E-AFCC-3B878837A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104" y="0"/>
            <a:ext cx="38277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>
                <a:solidFill>
                  <a:srgbClr val="235591"/>
                </a:solidFill>
              </a:defRPr>
            </a:pPr>
            <a:r>
              <a:rPr dirty="0">
                <a:solidFill>
                  <a:schemeClr val="tx1"/>
                </a:solidFill>
              </a:rPr>
              <a:t>Target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481" y="2052919"/>
            <a:ext cx="9283756" cy="419548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  <a:defRPr sz="2400"/>
            </a:pPr>
            <a:r>
              <a:rPr dirty="0"/>
              <a:t>Home cooks and health-conscious families.</a:t>
            </a:r>
          </a:p>
          <a:p>
            <a:pPr>
              <a:lnSpc>
                <a:spcPct val="150000"/>
              </a:lnSpc>
              <a:defRPr sz="2400"/>
            </a:pPr>
            <a:r>
              <a:rPr dirty="0"/>
              <a:t>Seniors or caregivers ensuring food safety.</a:t>
            </a:r>
          </a:p>
          <a:p>
            <a:pPr>
              <a:lnSpc>
                <a:spcPct val="150000"/>
              </a:lnSpc>
              <a:defRPr sz="2400"/>
            </a:pPr>
            <a:r>
              <a:rPr dirty="0"/>
              <a:t>Meal-prep enthusiasts, food bloggers, small kitchens.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52D1AF-33AA-4FFA-9B8F-E82C579AE3A3}"/>
              </a:ext>
            </a:extLst>
          </p:cNvPr>
          <p:cNvSpPr/>
          <p:nvPr/>
        </p:nvSpPr>
        <p:spPr>
          <a:xfrm>
            <a:off x="10424160" y="-9625"/>
            <a:ext cx="712269" cy="11742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54830C-062B-44F1-A263-2BC74523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5729A7-21CB-4564-AE62-19EA50042AB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58797" y="5825023"/>
            <a:ext cx="2540263" cy="8467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1C5C83-364A-4C0D-91FF-2E40FA8E5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104" y="0"/>
            <a:ext cx="38277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>
                <a:solidFill>
                  <a:srgbClr val="235591"/>
                </a:solidFill>
              </a:defRPr>
            </a:pPr>
            <a:r>
              <a:rPr dirty="0">
                <a:solidFill>
                  <a:schemeClr val="tx1"/>
                </a:solidFill>
              </a:rPr>
              <a:t>The Future of Home Food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lnSpc>
                <a:spcPct val="150000"/>
              </a:lnSpc>
              <a:defRPr sz="2400"/>
            </a:pPr>
            <a:r>
              <a:rPr dirty="0"/>
              <a:t>Smell becomes digital – and reliable.</a:t>
            </a:r>
          </a:p>
          <a:p>
            <a:pPr>
              <a:lnSpc>
                <a:spcPct val="150000"/>
              </a:lnSpc>
              <a:defRPr sz="2400"/>
            </a:pPr>
            <a:r>
              <a:rPr dirty="0" err="1"/>
              <a:t>FoodTech</a:t>
            </a:r>
            <a:r>
              <a:rPr dirty="0"/>
              <a:t> bridges science and everyday use.</a:t>
            </a:r>
          </a:p>
          <a:p>
            <a:pPr>
              <a:lnSpc>
                <a:spcPct val="150000"/>
              </a:lnSpc>
              <a:defRPr sz="2400"/>
            </a:pPr>
            <a:r>
              <a:rPr dirty="0"/>
              <a:t>Join the smart kitchen revolution today.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474C4B-8877-4D19-9C48-27EE383400D5}"/>
              </a:ext>
            </a:extLst>
          </p:cNvPr>
          <p:cNvSpPr/>
          <p:nvPr/>
        </p:nvSpPr>
        <p:spPr>
          <a:xfrm>
            <a:off x="10424160" y="-9625"/>
            <a:ext cx="712269" cy="11742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ED6278-418D-46EF-B854-9FFD4328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02131A-D3B6-4BEF-A0DC-63D55385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431775" y="5663953"/>
            <a:ext cx="2540263" cy="84675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249</TotalTime>
  <Words>565</Words>
  <Application>Microsoft Office PowerPoint</Application>
  <PresentationFormat>Custom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Times New Roman</vt:lpstr>
      <vt:lpstr>Wingdings 3</vt:lpstr>
      <vt:lpstr>Ион</vt:lpstr>
      <vt:lpstr>AromaTech  Smart Kitchen Freshness Sensor</vt:lpstr>
      <vt:lpstr>What is AromaTech?</vt:lpstr>
      <vt:lpstr>The Problem</vt:lpstr>
      <vt:lpstr>Our Solution</vt:lpstr>
      <vt:lpstr>Unique Features</vt:lpstr>
      <vt:lpstr>How It Compares</vt:lpstr>
      <vt:lpstr>Price Advantage</vt:lpstr>
      <vt:lpstr>Target Audience</vt:lpstr>
      <vt:lpstr>The Future of Home Food Safety</vt:lpstr>
      <vt:lpstr>PowerPoint Presentation</vt:lpstr>
      <vt:lpstr>PowerPoint Presentation</vt:lpstr>
      <vt:lpstr>List of participants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FoodTech – Smart Kitchen Freshness Sensor</dc:title>
  <dc:subject/>
  <dc:creator>Александр</dc:creator>
  <cp:keywords/>
  <dc:description>generated using python-pptx</dc:description>
  <cp:lastModifiedBy>Max</cp:lastModifiedBy>
  <cp:revision>51</cp:revision>
  <dcterms:created xsi:type="dcterms:W3CDTF">2013-01-27T09:14:16Z</dcterms:created>
  <dcterms:modified xsi:type="dcterms:W3CDTF">2025-07-24T09:19:11Z</dcterms:modified>
  <cp:category/>
</cp:coreProperties>
</file>