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6" r:id="rId10"/>
    <p:sldId id="263" r:id="rId11"/>
    <p:sldId id="268" r:id="rId12"/>
    <p:sldId id="265" r:id="rId13"/>
    <p:sldId id="267" r:id="rId1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7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34" y="685800"/>
            <a:ext cx="7998916" cy="2971801"/>
          </a:xfrm>
        </p:spPr>
        <p:txBody>
          <a:bodyPr anchor="b">
            <a:normAutofit/>
          </a:bodyPr>
          <a:lstStyle>
            <a:lvl1pPr algn="l">
              <a:defRPr sz="4799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34" y="3843868"/>
            <a:ext cx="6399133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0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5869" y="8467"/>
            <a:ext cx="3809008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6580" y="91546"/>
            <a:ext cx="607907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3941" y="228600"/>
            <a:ext cx="495171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3927" y="32279"/>
            <a:ext cx="4851725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3383" y="609602"/>
            <a:ext cx="4342268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16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621" y="533400"/>
            <a:ext cx="10815995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164" y="3843867"/>
            <a:ext cx="8302047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4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anchor="ctr">
            <a:normAutofit/>
          </a:bodyPr>
          <a:lstStyle>
            <a:lvl1pPr algn="l">
              <a:defRPr sz="3199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114800"/>
            <a:ext cx="8533765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4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85800"/>
            <a:ext cx="9141620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5835" y="3429000"/>
            <a:ext cx="853217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301068"/>
            <a:ext cx="8532178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300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3429000"/>
            <a:ext cx="8532178" cy="1697400"/>
          </a:xfrm>
        </p:spPr>
        <p:txBody>
          <a:bodyPr anchor="b">
            <a:normAutofit/>
          </a:bodyPr>
          <a:lstStyle>
            <a:lvl1pPr algn="l">
              <a:defRPr sz="3199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3" y="5132981"/>
            <a:ext cx="85337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37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85800"/>
            <a:ext cx="9141619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5" y="3928534"/>
            <a:ext cx="8532178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978400"/>
            <a:ext cx="8532178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3634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4" y="3928534"/>
            <a:ext cx="853217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766733"/>
            <a:ext cx="8532178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12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6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2950" y="685800"/>
            <a:ext cx="2056864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1" y="685800"/>
            <a:ext cx="7821163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9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2006600"/>
            <a:ext cx="8532178" cy="2281600"/>
          </a:xfrm>
        </p:spPr>
        <p:txBody>
          <a:bodyPr anchor="b">
            <a:normAutofit/>
          </a:bodyPr>
          <a:lstStyle>
            <a:lvl1pPr algn="l">
              <a:defRPr sz="3599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495800"/>
            <a:ext cx="8532178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8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033" y="685801"/>
            <a:ext cx="4936369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621" y="685801"/>
            <a:ext cx="4933194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827" y="685800"/>
            <a:ext cx="4648576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33" y="1270529"/>
            <a:ext cx="4936369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7483" y="685800"/>
            <a:ext cx="4663919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5033" y="1262062"/>
            <a:ext cx="4927904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7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8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5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167" y="685800"/>
            <a:ext cx="3656648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685800"/>
            <a:ext cx="5942053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3167" y="2209800"/>
            <a:ext cx="3656648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5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582" y="1447800"/>
            <a:ext cx="6018232" cy="11430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8754" y="914400"/>
            <a:ext cx="3280120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582" y="2777067"/>
            <a:ext cx="6019820" cy="2048933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1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4572" y="2963334"/>
            <a:ext cx="2981081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34" y="4487333"/>
            <a:ext cx="8532178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685801"/>
            <a:ext cx="8532178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1833" y="6172201"/>
            <a:ext cx="159978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034" y="6172201"/>
            <a:ext cx="754183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02" y="5578476"/>
            <a:ext cx="1141948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19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42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063" rtl="0" eaLnBrk="1" latinLnBrk="0" hangingPunct="1">
        <a:spcBef>
          <a:spcPct val="0"/>
        </a:spcBef>
        <a:buNone/>
        <a:defRPr sz="359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srn.com/abstract%3D3557140" TargetMode="External"/><Relationship Id="rId5" Type="http://schemas.openxmlformats.org/officeDocument/2006/relationships/hyperlink" Target="https://doi.org/10.1515/labmed-2020-0126" TargetMode="External"/><Relationship Id="rId4" Type="http://schemas.openxmlformats.org/officeDocument/2006/relationships/hyperlink" Target="https://www.who.int/news-room/q-a-detail/q-a-coronavirus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8CF52B-CD36-474B-BA5D-40F9852A1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3200" y="-177800"/>
            <a:ext cx="12607925" cy="5348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 sz="4400">
                <a:solidFill>
                  <a:srgbClr val="235591"/>
                </a:solidFill>
              </a:defRPr>
            </a:pPr>
            <a:r>
              <a:rPr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Digital Gas Analyzer </a:t>
            </a:r>
            <a:b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for Food Industry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334" y="5384800"/>
            <a:ext cx="9276712" cy="1473200"/>
          </a:xfrm>
        </p:spPr>
        <p:txBody>
          <a:bodyPr/>
          <a:lstStyle/>
          <a:p>
            <a:pPr>
              <a:defRPr sz="3200">
                <a:solidFill>
                  <a:srgbClr val="008065"/>
                </a:solidFill>
              </a:defRPr>
            </a:pPr>
            <a:r>
              <a:rPr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Smell Under Control. 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defRPr sz="3200">
                <a:solidFill>
                  <a:srgbClr val="008065"/>
                </a:solidFill>
              </a:defRPr>
            </a:pPr>
            <a:r>
              <a:rPr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Taste in Numbers.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FF3480-4285-48B8-996D-2ACECDFFA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2608"/>
          <a:stretch/>
        </p:blipFill>
        <p:spPr>
          <a:xfrm>
            <a:off x="-139700" y="-241300"/>
            <a:ext cx="12480925" cy="485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25370FD-D396-4985-8F3F-15AD71D49EB1}"/>
              </a:ext>
            </a:extLst>
          </p:cNvPr>
          <p:cNvSpPr txBox="1">
            <a:spLocks/>
          </p:cNvSpPr>
          <p:nvPr/>
        </p:nvSpPr>
        <p:spPr>
          <a:xfrm>
            <a:off x="0" y="4846119"/>
            <a:ext cx="5620093" cy="99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OTHERS DEVELOPERS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76959-A454-4156-AE85-31CB7C895DC4}"/>
              </a:ext>
            </a:extLst>
          </p:cNvPr>
          <p:cNvSpPr txBox="1"/>
          <p:nvPr/>
        </p:nvSpPr>
        <p:spPr>
          <a:xfrm>
            <a:off x="5892280" y="1316673"/>
            <a:ext cx="5708342" cy="452431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4. Vitaly </a:t>
            </a:r>
            <a:r>
              <a:rPr lang="en-US" b="1" dirty="0" err="1"/>
              <a:t>Svirida</a:t>
            </a:r>
            <a:br>
              <a:rPr lang="en-US" b="1" dirty="0"/>
            </a:br>
            <a:r>
              <a:rPr lang="en-US" dirty="0"/>
              <a:t>Senior researcher, electronics engineer, microcontroller programmer, developer of gas analyzer equipment.</a:t>
            </a:r>
          </a:p>
          <a:p>
            <a:endParaRPr lang="en-US" b="1" dirty="0"/>
          </a:p>
          <a:p>
            <a:r>
              <a:rPr lang="en-US" b="1" dirty="0"/>
              <a:t>5. Sergey </a:t>
            </a:r>
            <a:r>
              <a:rPr lang="en-US" b="1" dirty="0" err="1"/>
              <a:t>Nesterenko</a:t>
            </a:r>
            <a:br>
              <a:rPr lang="en-US" dirty="0"/>
            </a:br>
            <a:r>
              <a:rPr lang="en-US" dirty="0"/>
              <a:t>Senior researcher, research engineer, experiment director, electronics engineer, microcontroller programmer, developer of gas analyzer  equipment.</a:t>
            </a:r>
          </a:p>
          <a:p>
            <a:endParaRPr lang="en-US" dirty="0"/>
          </a:p>
          <a:p>
            <a:r>
              <a:rPr lang="en-US" b="1" dirty="0"/>
              <a:t>6. Marina </a:t>
            </a:r>
            <a:r>
              <a:rPr lang="en-US" b="1" dirty="0" err="1"/>
              <a:t>Noskova</a:t>
            </a:r>
            <a:br>
              <a:rPr lang="en-US" dirty="0"/>
            </a:br>
            <a:r>
              <a:rPr lang="en-US" dirty="0"/>
              <a:t>Biophysics air engineer. Gas Analysis </a:t>
            </a:r>
            <a:r>
              <a:rPr lang="en-US" dirty="0" err="1"/>
              <a:t>Codivirus</a:t>
            </a:r>
            <a:r>
              <a:rPr lang="en-US" dirty="0"/>
              <a:t> Method for Detecting the Threshold of Contagiousness and Therapy Adjustment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47131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FF3480-4285-48B8-996D-2ACECDFFA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2608"/>
          <a:stretch/>
        </p:blipFill>
        <p:spPr>
          <a:xfrm>
            <a:off x="-139700" y="-241300"/>
            <a:ext cx="12480925" cy="485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25370FD-D396-4985-8F3F-15AD71D49EB1}"/>
              </a:ext>
            </a:extLst>
          </p:cNvPr>
          <p:cNvSpPr txBox="1">
            <a:spLocks/>
          </p:cNvSpPr>
          <p:nvPr/>
        </p:nvSpPr>
        <p:spPr>
          <a:xfrm>
            <a:off x="0" y="4846119"/>
            <a:ext cx="5620093" cy="99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/>
              </a:rPr>
              <a:t>REFERENCES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76959-A454-4156-AE85-31CB7C895DC4}"/>
              </a:ext>
            </a:extLst>
          </p:cNvPr>
          <p:cNvSpPr txBox="1"/>
          <p:nvPr/>
        </p:nvSpPr>
        <p:spPr>
          <a:xfrm>
            <a:off x="5544152" y="1316673"/>
            <a:ext cx="6554804" cy="5047536"/>
          </a:xfrm>
          <a:prstGeom prst="rect">
            <a:avLst/>
          </a:prstGeom>
          <a:solidFill>
            <a:schemeClr val="bg2">
              <a:lumMod val="7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360045" marR="0" indent="-360045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</a:rPr>
              <a:t>1.     </a:t>
            </a: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https://www.who.int/news-room/q-a-detail/q-a-coronaviruses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. </a:t>
            </a:r>
            <a:endParaRPr lang="en-US" sz="1400" dirty="0">
              <a:effectLst/>
            </a:endParaRPr>
          </a:p>
          <a:p>
            <a:pPr marL="360045" marR="0" indent="-360045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</a:rPr>
              <a:t>2. </a:t>
            </a:r>
            <a:r>
              <a:rPr lang="ru-RU" sz="1400" dirty="0">
                <a:effectLst/>
                <a:latin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Kohn, W. G. et al. Guidelines for infection control in dental health-care settings-2003. MMWR </a:t>
            </a:r>
            <a:r>
              <a:rPr lang="en-US" sz="1400" dirty="0" err="1">
                <a:effectLst/>
                <a:latin typeface="Times New Roman" panose="02020603050405020304" pitchFamily="18" charset="0"/>
              </a:rPr>
              <a:t>Recomm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. Rep. 52, 1–61 (2003).</a:t>
            </a:r>
            <a:endParaRPr lang="en-US" sz="1400" dirty="0">
              <a:effectLst/>
            </a:endParaRPr>
          </a:p>
          <a:p>
            <a:pPr marL="360045" marR="0" indent="-360045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</a:rPr>
              <a:t>3.</a:t>
            </a:r>
            <a:r>
              <a:rPr lang="ru-RU" sz="1400" dirty="0">
                <a:effectLst/>
                <a:latin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Tang, J. W., Li, Y., Eames, I., Chan, P. K. &amp; Ridgway, G. L. Factors involved in the aerosol transmission of infection and control of ventilation in healthcare premises. J. Hosp. Infect. 64, 100–114 (2006).</a:t>
            </a:r>
            <a:endParaRPr lang="en-US" sz="1400" dirty="0">
              <a:effectLst/>
            </a:endParaRPr>
          </a:p>
          <a:p>
            <a:pPr marL="360045" marR="0" indent="-360045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</a:rPr>
              <a:t>4.</a:t>
            </a:r>
            <a:r>
              <a:rPr lang="ru-RU" sz="1400" dirty="0">
                <a:effectLst/>
                <a:latin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Fennelly, K. P. et al. Cough-generated aerosols of Mycobacterium tuberculosis: a new method to study infectiousness. Am. J. Respir. Crit. Care Med. 169, 604–609.</a:t>
            </a:r>
            <a:endParaRPr lang="en-US" sz="1400" dirty="0">
              <a:effectLst/>
            </a:endParaRPr>
          </a:p>
          <a:p>
            <a:pPr marL="360045" marR="0" indent="-360045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</a:rPr>
              <a:t>5.</a:t>
            </a:r>
            <a:r>
              <a:rPr lang="ru-RU" sz="1400" dirty="0">
                <a:effectLst/>
                <a:latin typeface="Times New Roman" panose="02020603050405020304" pitchFamily="18" charset="0"/>
              </a:rPr>
              <a:t>	</a:t>
            </a:r>
            <a:r>
              <a:rPr lang="en-US" sz="1400" dirty="0" err="1">
                <a:effectLst/>
                <a:latin typeface="Times New Roman" panose="02020603050405020304" pitchFamily="18" charset="0"/>
              </a:rPr>
              <a:t>Dzemal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</a:rPr>
              <a:t>Elezagic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</a:rPr>
              <a:t>Wibke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</a:rPr>
              <a:t>Johannis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, Volker Burst, Florian Klein and Thomas </a:t>
            </a:r>
            <a:r>
              <a:rPr lang="en-US" sz="1400" dirty="0" err="1">
                <a:effectLst/>
                <a:latin typeface="Times New Roman" panose="02020603050405020304" pitchFamily="18" charset="0"/>
              </a:rPr>
              <a:t>Streichert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. Venous blood gas analysis in patients with COVID-19 symptoms in the early assessment of virus positivity. From the journal </a:t>
            </a:r>
            <a:r>
              <a:rPr lang="en-US" sz="1400" dirty="0" err="1">
                <a:effectLst/>
                <a:latin typeface="Times New Roman" panose="02020603050405020304" pitchFamily="18" charset="0"/>
              </a:rPr>
              <a:t>Journal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 of Laboratory Medicine/. </a:t>
            </a:r>
            <a:r>
              <a:rPr lang="en-US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https://doi.org/10.1515/labmed-2020-0126</a:t>
            </a:r>
            <a:endParaRPr lang="en-US" sz="1400" dirty="0">
              <a:solidFill>
                <a:schemeClr val="tx2"/>
              </a:solidFill>
              <a:effectLst/>
            </a:endParaRPr>
          </a:p>
          <a:p>
            <a:pPr marL="360045" marR="0" indent="-360045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</a:rPr>
              <a:t>6.   Chen, L. et al. Detection of 2019-nCoV in Saliva and Characterization of Oral Symptoms in COVID-19 Patients.</a:t>
            </a:r>
            <a:r>
              <a:rPr lang="en-US" sz="1400" dirty="0">
                <a:solidFill>
                  <a:srgbClr val="0D2E46"/>
                </a:solidFill>
                <a:effectLst/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https://ssrn.com/abstract=3557140 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(2020).</a:t>
            </a:r>
            <a:endParaRPr lang="en-US" sz="1400" dirty="0">
              <a:effectLst/>
            </a:endParaRPr>
          </a:p>
          <a:p>
            <a:pPr marL="360045" marR="0" indent="-360045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</a:rPr>
              <a:t>7.</a:t>
            </a:r>
            <a:r>
              <a:rPr lang="ru-RU" sz="1400" dirty="0">
                <a:effectLst/>
                <a:latin typeface="Times New Roman" panose="02020603050405020304" pitchFamily="18" charset="0"/>
              </a:rPr>
              <a:t>	</a:t>
            </a:r>
            <a:r>
              <a:rPr lang="en-US" sz="1400" dirty="0" err="1">
                <a:effectLst/>
                <a:latin typeface="Times New Roman" panose="02020603050405020304" pitchFamily="18" charset="0"/>
              </a:rPr>
              <a:t>Vlastopulos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 V.I</a:t>
            </a:r>
            <a:r>
              <a:rPr lang="ru-RU" sz="1400" dirty="0">
                <a:effectLst/>
                <a:latin typeface="Times New Roman" panose="02020603050405020304" pitchFamily="18" charset="0"/>
              </a:rPr>
              <a:t>.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, Plenary Lecture 2: «Creation of Electromagnetic Structure-Creating Spaces to Improve the Growth of Some Types of Cells and Albumins». </a:t>
            </a:r>
            <a:r>
              <a:rPr lang="ru-RU" sz="1400" dirty="0">
                <a:effectLst/>
                <a:latin typeface="Times New Roman" panose="02020603050405020304" pitchFamily="18" charset="0"/>
              </a:rPr>
              <a:t>(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BIO’09) ISBN: 978-960-474-141-0, ISSN: 1790-5125</a:t>
            </a:r>
            <a:endParaRPr lang="en-US" sz="1400" dirty="0">
              <a:effectLst/>
            </a:endParaRPr>
          </a:p>
          <a:p>
            <a:pPr marL="360045" marR="0" indent="-360045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</a:rPr>
              <a:t>8.   </a:t>
            </a:r>
            <a:r>
              <a:rPr lang="ru-RU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</a:rPr>
              <a:t>Vlastopulos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 V.I., Nikolaev V.G., Bioenergetic fields of the human brain </a:t>
            </a:r>
            <a:r>
              <a:rPr lang="en-US" sz="1400" dirty="0" err="1">
                <a:effectLst/>
                <a:latin typeface="Times New Roman" panose="02020603050405020304" pitchFamily="18" charset="0"/>
              </a:rPr>
              <a:t>rhythmus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. The using in video, audio products for the creating attracted bioenergetic advertisement, article </a:t>
            </a:r>
            <a:r>
              <a:rPr lang="en-US" sz="1400" dirty="0">
                <a:effectLst/>
                <a:latin typeface="Segoe UI Symbol" panose="020B0502040204020203" pitchFamily="34" charset="0"/>
              </a:rPr>
              <a:t>№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9B1840, materials of conference EBSA2009, conducted since 11 to 15 July in Genoa, Italy, 2009. </a:t>
            </a:r>
            <a:endParaRPr lang="en-US" sz="1400" dirty="0">
              <a:effectLst/>
            </a:endParaRPr>
          </a:p>
          <a:p>
            <a:pPr marL="360045" marR="0" indent="-360045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</a:rPr>
              <a:t>9.     Equations of </a:t>
            </a:r>
            <a:r>
              <a:rPr lang="en-US" sz="1400" dirty="0" err="1">
                <a:effectLst/>
                <a:latin typeface="Times New Roman" panose="02020603050405020304" pitchFamily="18" charset="0"/>
              </a:rPr>
              <a:t>Thermodinamics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 for Expansion and Filling by Human Civilization. Vlastopulo.V.I.</a:t>
            </a:r>
            <a:r>
              <a:rPr lang="en-US" sz="1400" baseline="30000" dirty="0">
                <a:effectLst/>
                <a:latin typeface="Times New Roman" panose="02020603050405020304" pitchFamily="18" charset="0"/>
              </a:rPr>
              <a:t>1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, Polichronidi.A.G</a:t>
            </a:r>
            <a:r>
              <a:rPr lang="en-US" sz="1400" baseline="30000" dirty="0">
                <a:effectLst/>
                <a:latin typeface="Times New Roman" panose="02020603050405020304" pitchFamily="18" charset="0"/>
              </a:rPr>
              <a:t>2 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IJ0ER-N0V-1. 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3306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FF3480-4285-48B8-996D-2ACECDFFA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2608"/>
          <a:stretch/>
        </p:blipFill>
        <p:spPr>
          <a:xfrm>
            <a:off x="-139700" y="-241300"/>
            <a:ext cx="12480925" cy="485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25370FD-D396-4985-8F3F-15AD71D49EB1}"/>
              </a:ext>
            </a:extLst>
          </p:cNvPr>
          <p:cNvSpPr txBox="1">
            <a:spLocks/>
          </p:cNvSpPr>
          <p:nvPr/>
        </p:nvSpPr>
        <p:spPr>
          <a:xfrm>
            <a:off x="1" y="4766739"/>
            <a:ext cx="5708342" cy="99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3200">
                <a:solidFill>
                  <a:srgbClr val="235591"/>
                </a:solidFill>
              </a:defRPr>
            </a:pPr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LIST OF PARTICIPANTS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B04591B8-960E-4450-881C-094EF2004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102614"/>
              </p:ext>
            </p:extLst>
          </p:nvPr>
        </p:nvGraphicFramePr>
        <p:xfrm>
          <a:off x="719090" y="1658936"/>
          <a:ext cx="10528917" cy="2128426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000000">
                      <a:alpha val="98000"/>
                    </a:srgbClr>
                  </a:outerShdw>
                </a:effectLst>
                <a:tableStyleId>{5C22544A-7EE6-4342-B048-85BDC9FD1C3A}</a:tableStyleId>
              </a:tblPr>
              <a:tblGrid>
                <a:gridCol w="3285565">
                  <a:extLst>
                    <a:ext uri="{9D8B030D-6E8A-4147-A177-3AD203B41FA5}">
                      <a16:colId xmlns:a16="http://schemas.microsoft.com/office/drawing/2014/main" val="1184579129"/>
                    </a:ext>
                  </a:extLst>
                </a:gridCol>
                <a:gridCol w="3893045">
                  <a:extLst>
                    <a:ext uri="{9D8B030D-6E8A-4147-A177-3AD203B41FA5}">
                      <a16:colId xmlns:a16="http://schemas.microsoft.com/office/drawing/2014/main" val="4017198842"/>
                    </a:ext>
                  </a:extLst>
                </a:gridCol>
                <a:gridCol w="3350307">
                  <a:extLst>
                    <a:ext uri="{9D8B030D-6E8A-4147-A177-3AD203B41FA5}">
                      <a16:colId xmlns:a16="http://schemas.microsoft.com/office/drawing/2014/main" val="2476680794"/>
                    </a:ext>
                  </a:extLst>
                </a:gridCol>
              </a:tblGrid>
              <a:tr h="718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Participant No. *</a:t>
                      </a:r>
                      <a:endParaRPr lang="en-GB" sz="16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Organisation name</a:t>
                      </a:r>
                      <a:endParaRPr lang="en-GB" sz="16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Country</a:t>
                      </a:r>
                      <a:endParaRPr lang="en-GB" sz="16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690468"/>
                  </a:ext>
                </a:extLst>
              </a:tr>
              <a:tr h="704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1 (Coordinator)</a:t>
                      </a:r>
                      <a:endParaRPr lang="en-GB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Harvard Marine LLC</a:t>
                      </a:r>
                      <a:endParaRPr lang="en-US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Ukraine</a:t>
                      </a:r>
                      <a:endParaRPr lang="en-GB" sz="2000" b="1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900345"/>
                  </a:ext>
                </a:extLst>
              </a:tr>
              <a:tr h="70473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CPMA group</a:t>
                      </a:r>
                      <a:endParaRPr lang="en-US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Czech Republic</a:t>
                      </a:r>
                      <a:endParaRPr lang="en-US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11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584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FF3480-4285-48B8-996D-2ACECDFFA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2608"/>
          <a:stretch/>
        </p:blipFill>
        <p:spPr>
          <a:xfrm>
            <a:off x="-139700" y="-241300"/>
            <a:ext cx="12480925" cy="485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25370FD-D396-4985-8F3F-15AD71D49EB1}"/>
              </a:ext>
            </a:extLst>
          </p:cNvPr>
          <p:cNvSpPr txBox="1">
            <a:spLocks/>
          </p:cNvSpPr>
          <p:nvPr/>
        </p:nvSpPr>
        <p:spPr>
          <a:xfrm>
            <a:off x="1" y="4766739"/>
            <a:ext cx="5708342" cy="99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effectLst/>
                <a:latin typeface="+mj-lt"/>
              </a:rPr>
              <a:t>CONTACTS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76959-A454-4156-AE85-31CB7C895DC4}"/>
              </a:ext>
            </a:extLst>
          </p:cNvPr>
          <p:cNvSpPr txBox="1"/>
          <p:nvPr/>
        </p:nvSpPr>
        <p:spPr>
          <a:xfrm>
            <a:off x="336884" y="1309801"/>
            <a:ext cx="5881036" cy="2241639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400"/>
              </a:spcAft>
            </a:pPr>
            <a:r>
              <a:rPr lang="en-US" sz="3200" dirty="0">
                <a:effectLst/>
                <a:latin typeface="+mj-lt"/>
              </a:rPr>
              <a:t>Email</a:t>
            </a:r>
            <a:r>
              <a:rPr lang="en-US" sz="3200">
                <a:effectLst/>
                <a:latin typeface="+mj-lt"/>
              </a:rPr>
              <a:t>: </a:t>
            </a:r>
            <a:r>
              <a:rPr lang="en-US" sz="3200" b="1">
                <a:effectLst/>
                <a:latin typeface="+mj-lt"/>
              </a:rPr>
              <a:t>vlastopulo0722@</a:t>
            </a:r>
            <a:r>
              <a:rPr lang="en-US" sz="3200" b="1" dirty="0">
                <a:effectLst/>
                <a:latin typeface="+mj-lt"/>
              </a:rPr>
              <a:t>gmal.com </a:t>
            </a:r>
            <a:endParaRPr lang="en-US" sz="3200" dirty="0">
              <a:effectLst/>
              <a:latin typeface="+mj-lt"/>
            </a:endParaRPr>
          </a:p>
          <a:p>
            <a:pPr algn="ctr">
              <a:spcAft>
                <a:spcPts val="1400"/>
              </a:spcAft>
            </a:pPr>
            <a:r>
              <a:rPr lang="en-US" sz="3200" dirty="0">
                <a:effectLst/>
                <a:latin typeface="+mj-lt"/>
              </a:rPr>
              <a:t>Phone: </a:t>
            </a:r>
            <a:br>
              <a:rPr lang="en-US" sz="3200" b="1" dirty="0">
                <a:effectLst/>
                <a:latin typeface="+mj-lt"/>
              </a:rPr>
            </a:br>
            <a:r>
              <a:rPr lang="en-US" sz="3200" b="1" dirty="0">
                <a:effectLst/>
                <a:latin typeface="+mj-lt"/>
              </a:rPr>
              <a:t>+380-996776823</a:t>
            </a:r>
            <a:endParaRPr lang="en-US" sz="32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27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F03233-7551-4A00-AB92-4EA9B4C79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451" y="-342900"/>
            <a:ext cx="12490676" cy="529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>
                <a:solidFill>
                  <a:srgbClr val="235591"/>
                </a:solidFill>
              </a:defRPr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Problem &amp;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2095500"/>
            <a:ext cx="7786866" cy="2205568"/>
          </a:xfrm>
          <a:solidFill>
            <a:schemeClr val="bg2">
              <a:lumMod val="75000"/>
              <a:alpha val="50000"/>
            </a:schemeClr>
          </a:solidFill>
        </p:spPr>
        <p:txBody>
          <a:bodyPr/>
          <a:lstStyle/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Subjective aroma/taste evaluations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Complex supply chains and storage conditions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Stricter EU food safety standards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D258B7-FAF5-403F-878A-4F459A7D9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720" y="-342900"/>
            <a:ext cx="12458246" cy="5285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>
                <a:solidFill>
                  <a:srgbClr val="235591"/>
                </a:solidFill>
              </a:defRPr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Our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672" y="1866781"/>
            <a:ext cx="8213128" cy="1924234"/>
          </a:xfrm>
          <a:solidFill>
            <a:schemeClr val="bg2">
              <a:lumMod val="75000"/>
              <a:alpha val="49000"/>
            </a:schemeClr>
          </a:solidFill>
        </p:spPr>
        <p:txBody>
          <a:bodyPr>
            <a:normAutofit fontScale="92500"/>
          </a:bodyPr>
          <a:lstStyle/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Compact Digital Gas Analyzer for Odor &amp; Taste Profiling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Measures 3 gases including CO₂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Compensates for temperature and humidity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Converts odor into taste profiles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A45E9A-FF75-4F8F-82D6-95319E0F8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856" y="-406399"/>
            <a:ext cx="12440782" cy="5277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>
                <a:solidFill>
                  <a:srgbClr val="235591"/>
                </a:solidFill>
              </a:defRPr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STRENGTHS AND DIFFERENCES</a:t>
            </a:r>
            <a:endParaRPr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1628505"/>
            <a:ext cx="10669766" cy="2728925"/>
          </a:xfrm>
          <a:solidFill>
            <a:schemeClr val="bg2">
              <a:lumMod val="75000"/>
              <a:alpha val="77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  <a:defRPr sz="2400"/>
            </a:pPr>
            <a:r>
              <a:rPr lang="en-US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Thermodynamic digital </a:t>
            </a:r>
            <a:r>
              <a:rPr lang="en-US" sz="22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multigas</a:t>
            </a:r>
            <a:r>
              <a:rPr lang="en-US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food analyzers differ from all others in that:</a:t>
            </a:r>
            <a:br>
              <a:rPr lang="ru-RU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1. </a:t>
            </a:r>
            <a:r>
              <a:rPr lang="en-US" sz="22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Protarized</a:t>
            </a:r>
            <a:r>
              <a:rPr lang="en-US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by the main gases that make up air as a non-equilibrium system.</a:t>
            </a:r>
            <a:br>
              <a:rPr lang="ru-RU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2. </a:t>
            </a:r>
            <a:r>
              <a:rPr lang="en-US" sz="22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Protarized</a:t>
            </a:r>
            <a:r>
              <a:rPr lang="en-US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by the odor of the product from conditioned to spoiled on a scale from 1 to 10. </a:t>
            </a:r>
            <a:br>
              <a:rPr lang="ru-RU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And lamb in the freezer differs from lamb fresh, and lamb in Greece differs from lamb in Israel.</a:t>
            </a:r>
            <a:endParaRPr sz="2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2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EB36D7-684E-4720-8697-F011B3DB05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7902" t="16858"/>
          <a:stretch/>
        </p:blipFill>
        <p:spPr>
          <a:xfrm>
            <a:off x="-139700" y="-533400"/>
            <a:ext cx="12538075" cy="538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>
                <a:solidFill>
                  <a:srgbClr val="235591"/>
                </a:solidFill>
              </a:defRPr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Key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708025"/>
            <a:ext cx="8078966" cy="2904068"/>
          </a:xfrm>
          <a:solidFill>
            <a:schemeClr val="bg2">
              <a:lumMod val="75000"/>
              <a:alpha val="62000"/>
            </a:schemeClr>
          </a:solidFill>
        </p:spPr>
        <p:txBody>
          <a:bodyPr>
            <a:normAutofit/>
          </a:bodyPr>
          <a:lstStyle/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Matchbox-sized — ideal for field or lab use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Quantitative analysis of aroma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Perfect for premium food products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IoT integration ready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Standardizes product flavor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1B8272-69CB-4255-8BE3-1E03F31A3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-165100"/>
            <a:ext cx="12315826" cy="517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>
                <a:solidFill>
                  <a:srgbClr val="235591"/>
                </a:solidFill>
              </a:defRPr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Application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1485900"/>
            <a:ext cx="5996166" cy="2815168"/>
          </a:xfrm>
          <a:solidFill>
            <a:schemeClr val="bg2">
              <a:lumMod val="75000"/>
              <a:alpha val="83000"/>
            </a:schemeClr>
          </a:solidFill>
        </p:spPr>
        <p:txBody>
          <a:bodyPr/>
          <a:lstStyle/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Food manufacturing (QA/QC)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Logistics and storage monitoring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Certification and compliance labs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R&amp;D in product development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B8A461-8EE3-439E-8487-D9DD82223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0" y="-157403"/>
            <a:ext cx="12480926" cy="525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>
                <a:solidFill>
                  <a:srgbClr val="235591"/>
                </a:solidFill>
              </a:defRPr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Product Range &amp;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1964265"/>
            <a:ext cx="5847416" cy="2611968"/>
          </a:xfrm>
          <a:solidFill>
            <a:schemeClr val="bg2">
              <a:lumMod val="75000"/>
              <a:alpha val="59000"/>
            </a:schemeClr>
          </a:solidFill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Portable version: From €1,500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Stationary lab system: From €8,000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Competitive pricing with precision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2883C7-F932-4999-A3EA-F4A9D1D21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35"/>
          <a:stretch/>
        </p:blipFill>
        <p:spPr>
          <a:xfrm>
            <a:off x="-273074" y="-114299"/>
            <a:ext cx="12761030" cy="488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>
                <a:solidFill>
                  <a:srgbClr val="235591"/>
                </a:solidFill>
              </a:defRPr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Why It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3" y="2794001"/>
            <a:ext cx="9569675" cy="1507067"/>
          </a:xfrm>
          <a:solidFill>
            <a:schemeClr val="bg2">
              <a:lumMod val="75000"/>
              <a:alpha val="52000"/>
            </a:schemeClr>
          </a:solidFill>
          <a:effectLst>
            <a:outerShdw blurRad="25400" dist="254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"Taste begins with smell — and we digitize it."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A new standard in flavor monitoring for premium food sector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FF3480-4285-48B8-996D-2ACECDFFA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2608"/>
          <a:stretch/>
        </p:blipFill>
        <p:spPr>
          <a:xfrm>
            <a:off x="-139700" y="-241300"/>
            <a:ext cx="12480925" cy="485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25370FD-D396-4985-8F3F-15AD71D49EB1}"/>
              </a:ext>
            </a:extLst>
          </p:cNvPr>
          <p:cNvSpPr txBox="1">
            <a:spLocks/>
          </p:cNvSpPr>
          <p:nvPr/>
        </p:nvSpPr>
        <p:spPr>
          <a:xfrm>
            <a:off x="1" y="4766739"/>
            <a:ext cx="5708342" cy="99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76959-A454-4156-AE85-31CB7C895DC4}"/>
              </a:ext>
            </a:extLst>
          </p:cNvPr>
          <p:cNvSpPr txBox="1"/>
          <p:nvPr/>
        </p:nvSpPr>
        <p:spPr>
          <a:xfrm>
            <a:off x="5496025" y="1174283"/>
            <a:ext cx="6470358" cy="5632311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1.  Vladyslav </a:t>
            </a:r>
            <a:r>
              <a:rPr lang="en-US" b="1" dirty="0" err="1"/>
              <a:t>Vlastopulo</a:t>
            </a:r>
            <a:br>
              <a:rPr lang="en-US" dirty="0"/>
            </a:br>
            <a:r>
              <a:rPr lang="en-US" dirty="0"/>
              <a:t>SEO, Director of Harvard Marine, professor-consultant, Doctor of technical sciences in mechanical engineering, creator of the thermo-</a:t>
            </a:r>
            <a:r>
              <a:rPr lang="en-US" dirty="0" err="1"/>
              <a:t>elastohydrodynamic</a:t>
            </a:r>
            <a:r>
              <a:rPr lang="en-US" dirty="0"/>
              <a:t> theory of lubrication of heavily loaded plain bearings, author of a number of well-known works </a:t>
            </a:r>
            <a:r>
              <a:rPr lang="en-US" dirty="0" err="1"/>
              <a:t>Elastohydrodynamic</a:t>
            </a:r>
            <a:r>
              <a:rPr lang="en-US" dirty="0"/>
              <a:t> theory of lubrication of knee and hip implants, well-known </a:t>
            </a:r>
            <a:r>
              <a:rPr lang="en-US" dirty="0" err="1"/>
              <a:t>Eslengen</a:t>
            </a:r>
            <a:r>
              <a:rPr lang="en-US" dirty="0"/>
              <a:t> Tribological Academy, student of </a:t>
            </a:r>
            <a:r>
              <a:rPr lang="en-US" dirty="0" err="1"/>
              <a:t>Fedor</a:t>
            </a:r>
            <a:r>
              <a:rPr lang="en-US" dirty="0"/>
              <a:t> </a:t>
            </a:r>
            <a:r>
              <a:rPr lang="en-US" dirty="0" err="1"/>
              <a:t>Snegovsky</a:t>
            </a:r>
            <a:r>
              <a:rPr lang="en-US" dirty="0"/>
              <a:t>, currently specializing in tribological, ecological and biomedical engineering. Scientific director of the project.</a:t>
            </a:r>
          </a:p>
          <a:p>
            <a:endParaRPr lang="en-US" dirty="0"/>
          </a:p>
          <a:p>
            <a:r>
              <a:rPr lang="en-US" b="1" dirty="0"/>
              <a:t>2.  Igor </a:t>
            </a:r>
            <a:r>
              <a:rPr lang="en-US" b="1" dirty="0" err="1"/>
              <a:t>Chaadaev</a:t>
            </a:r>
            <a:br>
              <a:rPr lang="en-US" dirty="0"/>
            </a:br>
            <a:r>
              <a:rPr lang="en-US" dirty="0"/>
              <a:t>Research engineer, experiment director, artificial intelligence programmer, electronics engineer, microcontroller programmer, gas analyzer equipment developer.</a:t>
            </a:r>
          </a:p>
          <a:p>
            <a:endParaRPr lang="en-US" dirty="0"/>
          </a:p>
          <a:p>
            <a:r>
              <a:rPr lang="en-US" b="1" dirty="0"/>
              <a:t>3.  Andrey Lukashenko</a:t>
            </a:r>
            <a:br>
              <a:rPr lang="en-US" dirty="0"/>
            </a:br>
            <a:r>
              <a:rPr lang="en-US" dirty="0"/>
              <a:t>Mathematician, biophysics air engineer.</a:t>
            </a:r>
          </a:p>
        </p:txBody>
      </p:sp>
    </p:spTree>
    <p:extLst>
      <p:ext uri="{BB962C8B-B14F-4D97-AF65-F5344CB8AC3E}">
        <p14:creationId xmlns:p14="http://schemas.microsoft.com/office/powerpoint/2010/main" val="63224426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79</TotalTime>
  <Words>805</Words>
  <Application>Microsoft Office PowerPoint</Application>
  <PresentationFormat>Custom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Century Gothic</vt:lpstr>
      <vt:lpstr>Segoe UI Symbol</vt:lpstr>
      <vt:lpstr>Times New Roman</vt:lpstr>
      <vt:lpstr>Wingdings 3</vt:lpstr>
      <vt:lpstr>Сектор</vt:lpstr>
      <vt:lpstr>Digital Gas Analyzer  for Food Industry</vt:lpstr>
      <vt:lpstr>Problem &amp; Need</vt:lpstr>
      <vt:lpstr>Our Solution</vt:lpstr>
      <vt:lpstr>STRENGTHS AND DIFFERENCES</vt:lpstr>
      <vt:lpstr>Key Advantages</vt:lpstr>
      <vt:lpstr>Application Areas</vt:lpstr>
      <vt:lpstr>Product Range &amp; Pricing</vt:lpstr>
      <vt:lpstr>Why It Matters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Gas Analyzer for Food Industry</dc:title>
  <dc:subject/>
  <dc:creator>Александр</dc:creator>
  <cp:keywords/>
  <dc:description>generated using python-pptx</dc:description>
  <cp:lastModifiedBy>Max</cp:lastModifiedBy>
  <cp:revision>58</cp:revision>
  <dcterms:created xsi:type="dcterms:W3CDTF">2013-01-27T09:14:16Z</dcterms:created>
  <dcterms:modified xsi:type="dcterms:W3CDTF">2025-07-23T12:34:20Z</dcterms:modified>
  <cp:category/>
</cp:coreProperties>
</file>