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Inter" panose="020B0604020202020204" charset="0"/>
      <p:regular r:id="rId20"/>
    </p:embeddedFont>
    <p:embeddedFont>
      <p:font typeface="Wingdings 3" panose="05040102010807070707" pitchFamily="18" charset="2"/>
      <p:regular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18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1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5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054" y="822960"/>
            <a:ext cx="9601200" cy="3566161"/>
          </a:xfrm>
        </p:spPr>
        <p:txBody>
          <a:bodyPr anchor="b">
            <a:normAutofit/>
          </a:bodyPr>
          <a:lstStyle>
            <a:lvl1pPr algn="l">
              <a:defRPr sz="576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054" y="4612641"/>
            <a:ext cx="7680960" cy="233680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873614" y="10160"/>
            <a:ext cx="4572000" cy="45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329805" y="109855"/>
            <a:ext cx="7296786" cy="72967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682990" y="274320"/>
            <a:ext cx="5943600" cy="5943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803005" y="38734"/>
            <a:ext cx="5823587" cy="58235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14512" y="731522"/>
            <a:ext cx="5212079" cy="52120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6948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2960" y="640080"/>
            <a:ext cx="12982574" cy="374904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97282" y="4612640"/>
            <a:ext cx="9965052" cy="5486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2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397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anchor="ctr">
            <a:normAutofit/>
          </a:bodyPr>
          <a:lstStyle>
            <a:lvl1pPr algn="l">
              <a:defRPr sz="384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4937760"/>
            <a:ext cx="10243186" cy="225552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724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4" y="822960"/>
            <a:ext cx="10972801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5454" y="4114800"/>
            <a:ext cx="10241280" cy="4572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161281"/>
            <a:ext cx="10241280" cy="20218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56974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4114800"/>
            <a:ext cx="10241280" cy="2036880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3" y="6159577"/>
            <a:ext cx="10243188" cy="103248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6372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6" y="822960"/>
            <a:ext cx="10972800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5" y="4714241"/>
            <a:ext cx="10241281" cy="125983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974080"/>
            <a:ext cx="10241281" cy="1219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04351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4" y="4714241"/>
            <a:ext cx="10241280" cy="100584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720079"/>
            <a:ext cx="10241281" cy="1473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132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2201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22254" y="822960"/>
            <a:ext cx="246888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822960"/>
            <a:ext cx="9387840" cy="637032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9806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25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04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4580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242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473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532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95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916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51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171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2407920"/>
            <a:ext cx="10241281" cy="2737920"/>
          </a:xfrm>
        </p:spPr>
        <p:txBody>
          <a:bodyPr anchor="b">
            <a:normAutofit/>
          </a:bodyPr>
          <a:lstStyle>
            <a:lvl1pPr algn="l">
              <a:defRPr sz="432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394960"/>
            <a:ext cx="10241280" cy="179832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369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54" y="822961"/>
            <a:ext cx="5925186" cy="433832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9760" y="822961"/>
            <a:ext cx="5921375" cy="433831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015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97" y="822960"/>
            <a:ext cx="5579744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054" y="1524635"/>
            <a:ext cx="5925186" cy="3636646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4879" y="822960"/>
            <a:ext cx="5598161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854" y="1514474"/>
            <a:ext cx="5915026" cy="3636646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991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686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6960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014" y="822960"/>
            <a:ext cx="4389120" cy="1645920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55" y="822960"/>
            <a:ext cx="7132321" cy="637032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014" y="2651760"/>
            <a:ext cx="4389120" cy="2509520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630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4" y="1737360"/>
            <a:ext cx="7223760" cy="1371600"/>
          </a:xfrm>
        </p:spPr>
        <p:txBody>
          <a:bodyPr anchor="b">
            <a:normAutofit/>
          </a:bodyPr>
          <a:lstStyle>
            <a:lvl1pPr algn="l">
              <a:defRPr sz="336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6814" y="1097280"/>
            <a:ext cx="3937169" cy="5486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7374" y="3332480"/>
            <a:ext cx="7225666" cy="2458720"/>
          </a:xfrm>
        </p:spPr>
        <p:txBody>
          <a:bodyPr anchor="t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565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48363" y="3556000"/>
            <a:ext cx="3578230" cy="385064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054" y="5384799"/>
            <a:ext cx="10241280" cy="18084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822961"/>
            <a:ext cx="10241280" cy="433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5294" y="7406641"/>
            <a:ext cx="192024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1054" y="7406641"/>
            <a:ext cx="905256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5841" y="6694171"/>
            <a:ext cx="1370694" cy="8039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4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35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44018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85166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40030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286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20885"/>
            <a:ext cx="75564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Термодинамический</a:t>
            </a: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мульти</a:t>
            </a:r>
            <a:r>
              <a:rPr lang="ru-RU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газо</a:t>
            </a:r>
            <a:r>
              <a:rPr lang="ru-RU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анализатор</a:t>
            </a: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по запаху</a:t>
            </a:r>
            <a:endParaRPr lang="en-US" sz="4650" dirty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89382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Инновационный подход к мониторингу качества хранения зерна.</a:t>
            </a:r>
            <a:endParaRPr lang="en-US" sz="17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641AF1-4CDF-4FA0-A07D-9D8F4E7B1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0190" y="6138671"/>
            <a:ext cx="5213471" cy="14552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9112A1-21F3-482E-AA10-6D3D380A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135" y="0"/>
            <a:ext cx="4593265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3790" y="1163122"/>
            <a:ext cx="905160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Будущее мониторинга зерна</a:t>
            </a:r>
            <a:endParaRPr lang="en-US" sz="4650" dirty="0">
              <a:latin typeface="+mj-lt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27" y="2361009"/>
            <a:ext cx="1873033" cy="13246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497037" y="2988707"/>
            <a:ext cx="27761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357217" y="258782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Оптимизация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5357217" y="3095982"/>
            <a:ext cx="42704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Повышение эффективности хранения.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698796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811" y="3742373"/>
            <a:ext cx="3746065" cy="132468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497037" y="4205407"/>
            <a:ext cx="27761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5831421" y="396918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Профилактика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5831421" y="4477345"/>
            <a:ext cx="34420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Предотвращение порчи зерна.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5080159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5123736"/>
            <a:ext cx="5619098" cy="132468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497037" y="5586770"/>
            <a:ext cx="27761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6525424" y="535055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Инновации</a:t>
            </a:r>
            <a:endParaRPr lang="en-US" sz="2300" dirty="0"/>
          </a:p>
        </p:txBody>
      </p:sp>
      <p:sp>
        <p:nvSpPr>
          <p:cNvPr id="16" name="Text 11"/>
          <p:cNvSpPr/>
          <p:nvPr/>
        </p:nvSpPr>
        <p:spPr>
          <a:xfrm>
            <a:off x="6525424" y="5858708"/>
            <a:ext cx="3521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Новые подходы к мониторингу.</a:t>
            </a:r>
            <a:endParaRPr lang="en-US" sz="17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6606AF-BA21-413D-9FE0-4742B2BA9A65}"/>
              </a:ext>
            </a:extLst>
          </p:cNvPr>
          <p:cNvSpPr txBox="1"/>
          <p:nvPr/>
        </p:nvSpPr>
        <p:spPr>
          <a:xfrm>
            <a:off x="578734" y="6944810"/>
            <a:ext cx="883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Термодинамический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мультигазоанализатор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– </a:t>
            </a:r>
            <a:br>
              <a:rPr lang="ru-RU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</a:br>
            <a:r>
              <a:rPr lang="en-US" sz="2400" b="1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ключ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к </a:t>
            </a:r>
            <a:r>
              <a:rPr lang="en-US" sz="2400" b="1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безопасному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хранению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зерна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.</a:t>
            </a:r>
            <a:endParaRPr lang="en-US" sz="2400" b="1" dirty="0"/>
          </a:p>
          <a:p>
            <a:pPr algn="ctr"/>
            <a:endParaRPr lang="LID4096" sz="24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342909-FCC2-45DF-B1A7-89193822B42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31FC60-F049-44D4-9945-5F74715D14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346A64-4F82-4A48-BE44-99FEE4462B3E}"/>
              </a:ext>
            </a:extLst>
          </p:cNvPr>
          <p:cNvSpPr txBox="1"/>
          <p:nvPr/>
        </p:nvSpPr>
        <p:spPr>
          <a:xfrm>
            <a:off x="6215738" y="1439096"/>
            <a:ext cx="7420334" cy="6377387"/>
          </a:xfrm>
          <a:prstGeom prst="rect">
            <a:avLst/>
          </a:prstGeom>
          <a:solidFill>
            <a:schemeClr val="bg2">
              <a:lumMod val="75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Минимизируйте потери зерна: </a:t>
            </a:r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обнаруживайте порчу, биологическую активность и вредителей на самой ранней стадии — до того, как они нанесут серьезный ущерб.</a:t>
            </a:r>
            <a:b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Опережайте проблемы: </a:t>
            </a:r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непрерывный мониторинг в режиме реального времени обеспечивает мгновенные оповещения, позволяя быстро и эффективно реагировать.</a:t>
            </a:r>
            <a:b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Обеспечьте качество и безопасность: </a:t>
            </a:r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поддерживайте оптимальные условия хранения, сохраняйте качество зерна и соблюдайте строгие стандарты безопасности пищевых продуктов.</a:t>
            </a:r>
            <a:b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Экономьте время и ресурсы: </a:t>
            </a:r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автоматизированный анализ сокращает количество ручных проверок и человеческих ошибок.</a:t>
            </a:r>
            <a:b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Обеспечьте будущее своего бизнеса: </a:t>
            </a:r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внедрите передовые технологии, которым доверяют лидеры отрасли и которые подкреплены научными исследованиями.</a:t>
            </a:r>
            <a:b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0" i="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Инвестируйте в уверенность, эффективность и спокойствие — выберите термодинамический газовый анализатор запахов уже сегодня!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0">
            <a:extLst>
              <a:ext uri="{FF2B5EF4-FFF2-40B4-BE49-F238E27FC236}">
                <a16:creationId xmlns:a16="http://schemas.microsoft.com/office/drawing/2014/main" id="{E60A1788-86AF-4AE5-B427-8DED3D1A926E}"/>
              </a:ext>
            </a:extLst>
          </p:cNvPr>
          <p:cNvSpPr/>
          <p:nvPr/>
        </p:nvSpPr>
        <p:spPr>
          <a:xfrm>
            <a:off x="6280190" y="682907"/>
            <a:ext cx="8153440" cy="935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en-US" sz="32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OderSense</a:t>
            </a:r>
            <a:r>
              <a:rPr lang="en-US" sz="3200" b="1" i="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 – </a:t>
            </a:r>
            <a:r>
              <a:rPr lang="ru-RU" sz="3200" b="1" i="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лучший</a:t>
            </a:r>
            <a:r>
              <a:rPr lang="en-US" sz="3200" b="1" i="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ru-RU" sz="3200" b="1" i="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выбор! 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+mj-lt"/>
              <a:ea typeface="Petrona Bold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461EB0D-E80B-42A4-97CF-CD3979C52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6012"/>
            <a:ext cx="459326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9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1BC6E-8803-4BC6-AA5E-3430E85ED6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0C8CF-B47D-4FBF-8B44-A78789D28F22}"/>
              </a:ext>
            </a:extLst>
          </p:cNvPr>
          <p:cNvSpPr txBox="1"/>
          <p:nvPr/>
        </p:nvSpPr>
        <p:spPr>
          <a:xfrm>
            <a:off x="6280190" y="1753768"/>
            <a:ext cx="7355882" cy="5632311"/>
          </a:xfrm>
          <a:prstGeom prst="rect">
            <a:avLst/>
          </a:prstGeom>
          <a:solidFill>
            <a:schemeClr val="bg2">
              <a:lumMod val="75000"/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1.  Владислав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Властопуло</a:t>
            </a:r>
            <a:endParaRPr lang="ru-RU" sz="18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Директор Harvard Marine, профессор-консультант. Доктор технических наук, автор ряда известных работ, в настоящее время специализируется в области трибологии, экологии и биомедицинской инженерии. Научный директор проекта.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2.  Игорь Чаадаев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Инженер-исследователь, руководитель экспериментов, программист в области искусственного интеллекта, инженер-электронщик, программист микроконтроллеров, разработчик оборудования для анализа газов.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3. Ольга Цаприка</a:t>
            </a:r>
            <a:br>
              <a:rPr lang="ru-RU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Маркетинг.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4. Андрей Лукашенко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Математик, инженер-биофизик.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5. Виктор Михайлов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Программист SAAS, IT-специалист.</a:t>
            </a:r>
            <a:endParaRPr lang="en-US" sz="18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091AB255-7E93-47A3-8B1E-44DD4BCF317C}"/>
              </a:ext>
            </a:extLst>
          </p:cNvPr>
          <p:cNvSpPr/>
          <p:nvPr/>
        </p:nvSpPr>
        <p:spPr>
          <a:xfrm>
            <a:off x="6280190" y="682907"/>
            <a:ext cx="8153440" cy="935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ru-RU" sz="4400" b="1" dirty="0">
                <a:solidFill>
                  <a:schemeClr val="bg2">
                    <a:lumMod val="50000"/>
                  </a:schemeClr>
                </a:solidFill>
                <a:latin typeface="+mj-lt"/>
                <a:ea typeface="Petrona Bold" pitchFamily="34" charset="-122"/>
                <a:cs typeface="Arial" panose="020B0604020202020204" pitchFamily="34" charset="0"/>
              </a:rPr>
              <a:t>Наша команда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+mj-lt"/>
              <a:ea typeface="Petrona Bold" pitchFamily="34" charset="-122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462513-DB7A-4E39-A93C-9B075545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59326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9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77A3CB-5B65-4E1B-B1D3-04E4F106029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24810BA2-2E80-4492-964C-B3536ADE9B9D}"/>
              </a:ext>
            </a:extLst>
          </p:cNvPr>
          <p:cNvSpPr/>
          <p:nvPr/>
        </p:nvSpPr>
        <p:spPr>
          <a:xfrm>
            <a:off x="6356895" y="4255681"/>
            <a:ext cx="7914017" cy="935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44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Контакты</a:t>
            </a:r>
            <a:endParaRPr lang="en-US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4B60891-0579-4B2D-A79C-DB9113ECA2BA}"/>
              </a:ext>
            </a:extLst>
          </p:cNvPr>
          <p:cNvSpPr txBox="1">
            <a:spLocks/>
          </p:cNvSpPr>
          <p:nvPr/>
        </p:nvSpPr>
        <p:spPr>
          <a:xfrm>
            <a:off x="7824487" y="8237113"/>
            <a:ext cx="5708342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5F809-E999-441B-B39C-1E2B618457A6}"/>
              </a:ext>
            </a:extLst>
          </p:cNvPr>
          <p:cNvSpPr txBox="1"/>
          <p:nvPr/>
        </p:nvSpPr>
        <p:spPr>
          <a:xfrm>
            <a:off x="6280190" y="5179684"/>
            <a:ext cx="5708342" cy="2241639"/>
          </a:xfrm>
          <a:prstGeom prst="rect">
            <a:avLst/>
          </a:prstGeom>
          <a:solidFill>
            <a:schemeClr val="bg2">
              <a:lumMod val="75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Email: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vlastopulo0722@gmal.com </a:t>
            </a:r>
            <a:endParaRPr lang="en-US" sz="3200" dirty="0">
              <a:solidFill>
                <a:schemeClr val="bg2">
                  <a:lumMod val="50000"/>
                </a:schemeClr>
              </a:solidFill>
              <a:effectLst/>
              <a:latin typeface="+mj-lt"/>
            </a:endParaRPr>
          </a:p>
          <a:p>
            <a:pPr>
              <a:spcAft>
                <a:spcPts val="1400"/>
              </a:spcAft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Телефон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: </a:t>
            </a:r>
            <a:br>
              <a:rPr lang="en-US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</a:b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+380-996776823</a:t>
            </a:r>
            <a:endParaRPr lang="en-US" sz="3200" dirty="0">
              <a:solidFill>
                <a:schemeClr val="bg2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FD4C3-D614-41BA-87EE-7F987A76A6A3}"/>
              </a:ext>
            </a:extLst>
          </p:cNvPr>
          <p:cNvSpPr txBox="1">
            <a:spLocks/>
          </p:cNvSpPr>
          <p:nvPr/>
        </p:nvSpPr>
        <p:spPr>
          <a:xfrm>
            <a:off x="6076708" y="147327"/>
            <a:ext cx="5118033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>
                <a:solidFill>
                  <a:srgbClr val="235591"/>
                </a:solidFill>
              </a:defRPr>
            </a:pPr>
            <a:r>
              <a:rPr lang="uk-UA" sz="4000" b="1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uk-UA" sz="4000" b="1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endParaRPr lang="en-US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235E887-581B-4E6A-9072-0F2AA64A3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805392"/>
              </p:ext>
            </p:extLst>
          </p:nvPr>
        </p:nvGraphicFramePr>
        <p:xfrm>
          <a:off x="5838209" y="1681299"/>
          <a:ext cx="8252748" cy="1423687"/>
        </p:xfrm>
        <a:graphic>
          <a:graphicData uri="http://schemas.openxmlformats.org/drawingml/2006/table">
            <a:tbl>
              <a:tblPr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tableStyleId>{5C22544A-7EE6-4342-B048-85BDC9FD1C3A}</a:tableStyleId>
              </a:tblPr>
              <a:tblGrid>
                <a:gridCol w="3032568">
                  <a:extLst>
                    <a:ext uri="{9D8B030D-6E8A-4147-A177-3AD203B41FA5}">
                      <a16:colId xmlns:a16="http://schemas.microsoft.com/office/drawing/2014/main" val="498573177"/>
                    </a:ext>
                  </a:extLst>
                </a:gridCol>
                <a:gridCol w="3206187">
                  <a:extLst>
                    <a:ext uri="{9D8B030D-6E8A-4147-A177-3AD203B41FA5}">
                      <a16:colId xmlns:a16="http://schemas.microsoft.com/office/drawing/2014/main" val="473574374"/>
                    </a:ext>
                  </a:extLst>
                </a:gridCol>
                <a:gridCol w="2013993">
                  <a:extLst>
                    <a:ext uri="{9D8B030D-6E8A-4147-A177-3AD203B41FA5}">
                      <a16:colId xmlns:a16="http://schemas.microsoft.com/office/drawing/2014/main" val="3764875758"/>
                    </a:ext>
                  </a:extLst>
                </a:gridCol>
              </a:tblGrid>
              <a:tr h="718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</a:t>
                      </a:r>
                      <a:r>
                        <a:rPr lang="uk-UA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No. *</a:t>
                      </a:r>
                      <a:endParaRPr lang="en-GB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Название</a:t>
                      </a:r>
                      <a:endParaRPr lang="en-GB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Страна</a:t>
                      </a:r>
                      <a:endParaRPr lang="en-GB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716230"/>
                  </a:ext>
                </a:extLst>
              </a:tr>
              <a:tr h="704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 (Coordinator)</a:t>
                      </a:r>
                      <a:endParaRPr lang="en-GB" sz="2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Harvard Marine LLC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Ukraine</a:t>
                      </a:r>
                      <a:endParaRPr lang="en-GB" sz="2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535079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417578-5B15-47B4-B819-A849CE705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13"/>
            <a:ext cx="459326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0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l="10759"/>
          <a:stretch/>
        </p:blipFill>
        <p:spPr>
          <a:xfrm>
            <a:off x="9734308" y="0"/>
            <a:ext cx="489609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7675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Актуальность проблемы</a:t>
            </a:r>
            <a:endParaRPr lang="en-US" sz="4650" dirty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40543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Значительные потери зерна при хранении.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84763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Необходимость раннего выявления порчи и вредителей.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8982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Ограничения традиционных методов контроля.</a:t>
            </a:r>
            <a:endParaRPr lang="en-US" sz="175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57F42-D27C-4DE4-8041-4EB17C80A51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33833"/>
            <a:ext cx="1116294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Что </a:t>
            </a:r>
            <a:r>
              <a:rPr lang="en-US" sz="440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такое</a:t>
            </a:r>
            <a:r>
              <a:rPr lang="en-US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мульти</a:t>
            </a:r>
            <a:r>
              <a:rPr lang="ru-RU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газо</a:t>
            </a:r>
            <a:r>
              <a:rPr lang="ru-RU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</a:t>
            </a:r>
            <a:br>
              <a:rPr lang="ru-RU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</a:br>
            <a:r>
              <a:rPr lang="en-US" sz="440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анализатор</a:t>
            </a:r>
            <a:r>
              <a:rPr lang="en-US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по запаху?</a:t>
            </a:r>
            <a:endParaRPr lang="en-US" sz="4400" dirty="0">
              <a:latin typeface="+mj-lt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775353"/>
            <a:ext cx="453628" cy="4536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74232" y="3882985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Множество газов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474232" y="4289465"/>
            <a:ext cx="123623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Измерение концентраций нескольких газов одновременно.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033367"/>
            <a:ext cx="453628" cy="4536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74232" y="5141000"/>
            <a:ext cx="257663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Запаховый профиль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474232" y="5547479"/>
            <a:ext cx="123623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Формирование комплексного "запахового профиля".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291382"/>
            <a:ext cx="453628" cy="4536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74232" y="6399014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Раннее выявление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474232" y="6805493"/>
            <a:ext cx="123623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Выявление нарушений до видимых признаков.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793790" y="7299841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устройство позволяет выявлять нарушения условий хранения до появления видимых признаков.</a:t>
            </a:r>
            <a:endParaRPr lang="en-US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6E792F-8039-4967-B167-85D8D9C96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135" y="0"/>
            <a:ext cx="4593265" cy="8229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0EBE93-AD11-4087-A2A3-8F0FEDB6826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r="11393"/>
          <a:stretch/>
        </p:blipFill>
        <p:spPr>
          <a:xfrm>
            <a:off x="9769033" y="0"/>
            <a:ext cx="486136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260" y="741998"/>
            <a:ext cx="8376591" cy="1325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Ключевые газы-индикаторы</a:t>
            </a:r>
            <a:endParaRPr lang="en-US" sz="4400" dirty="0">
              <a:latin typeface="+mj-lt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44260" y="2370653"/>
            <a:ext cx="7655481" cy="5116949"/>
          </a:xfrm>
          <a:prstGeom prst="roundRect">
            <a:avLst>
              <a:gd name="adj" fmla="val 165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2"/>
          <p:cNvSpPr/>
          <p:nvPr/>
        </p:nvSpPr>
        <p:spPr>
          <a:xfrm>
            <a:off x="751880" y="2378273"/>
            <a:ext cx="7639407" cy="90416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954762" y="2507099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Газ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504724" y="2507099"/>
            <a:ext cx="213467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Источник/Сигнал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050875" y="2507099"/>
            <a:ext cx="213848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Значение для мониторинга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51880" y="3282434"/>
            <a:ext cx="7639407" cy="90416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954762" y="3411260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Метан (CH₄)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3504724" y="3411260"/>
            <a:ext cx="213467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Анаэробная ферментация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050875" y="3411260"/>
            <a:ext cx="213848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Плохая вентиляция, гниение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51880" y="4186595"/>
            <a:ext cx="7639407" cy="90416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954762" y="4315420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Сероводород (H₂S)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3504724" y="4315420"/>
            <a:ext cx="213467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Разложение органики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050875" y="4315420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Начало порчи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751880" y="5090755"/>
            <a:ext cx="7639407" cy="90416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5"/>
          <p:cNvSpPr/>
          <p:nvPr/>
        </p:nvSpPr>
        <p:spPr>
          <a:xfrm>
            <a:off x="954762" y="5219581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Аммиак (NH₃)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3504724" y="5219581"/>
            <a:ext cx="213467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Белковое разложение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6050875" y="5219581"/>
            <a:ext cx="213848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Биохимическое разложение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751880" y="5994916"/>
            <a:ext cx="7639407" cy="90416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2" name="Text 19"/>
          <p:cNvSpPr/>
          <p:nvPr/>
        </p:nvSpPr>
        <p:spPr>
          <a:xfrm>
            <a:off x="954762" y="6123742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CO₂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3504724" y="6123742"/>
            <a:ext cx="213467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Дыхание микроорганизмов</a:t>
            </a:r>
            <a:endParaRPr lang="en-US" sz="1550" dirty="0"/>
          </a:p>
        </p:txBody>
      </p:sp>
      <p:sp>
        <p:nvSpPr>
          <p:cNvPr id="24" name="Text 21"/>
          <p:cNvSpPr/>
          <p:nvPr/>
        </p:nvSpPr>
        <p:spPr>
          <a:xfrm>
            <a:off x="6050875" y="6123742"/>
            <a:ext cx="2138482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Метаболическая активность</a:t>
            </a:r>
            <a:endParaRPr lang="en-US" sz="1550" dirty="0"/>
          </a:p>
        </p:txBody>
      </p:sp>
      <p:sp>
        <p:nvSpPr>
          <p:cNvPr id="25" name="Shape 22"/>
          <p:cNvSpPr/>
          <p:nvPr/>
        </p:nvSpPr>
        <p:spPr>
          <a:xfrm>
            <a:off x="751880" y="6899077"/>
            <a:ext cx="7639407" cy="58090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23"/>
          <p:cNvSpPr/>
          <p:nvPr/>
        </p:nvSpPr>
        <p:spPr>
          <a:xfrm>
            <a:off x="954762" y="7027902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Водород (H₂)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3504724" y="7027902"/>
            <a:ext cx="213467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Брожение</a:t>
            </a:r>
            <a:endParaRPr lang="en-US" sz="1550" dirty="0"/>
          </a:p>
        </p:txBody>
      </p:sp>
      <p:sp>
        <p:nvSpPr>
          <p:cNvPr id="28" name="Text 25"/>
          <p:cNvSpPr/>
          <p:nvPr/>
        </p:nvSpPr>
        <p:spPr>
          <a:xfrm>
            <a:off x="6050875" y="7027902"/>
            <a:ext cx="213848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Биоактивность</a:t>
            </a:r>
            <a:endParaRPr lang="en-US" sz="155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CF19F3-234B-4F08-AC40-A4EE0195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879677"/>
            <a:ext cx="7755731" cy="1354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Порча, плесень, </a:t>
            </a:r>
            <a:br>
              <a:rPr lang="ru-RU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</a:br>
            <a:r>
              <a:rPr lang="en-US" sz="4400" b="1" dirty="0" err="1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анаэробные</a:t>
            </a:r>
            <a:r>
              <a:rPr lang="en-US" sz="440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 процессы</a:t>
            </a:r>
            <a:endParaRPr lang="en-US" sz="4400" dirty="0">
              <a:latin typeface="+mj-lt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42" y="3009255"/>
            <a:ext cx="1079212" cy="129501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48694" y="3508464"/>
            <a:ext cx="1190087" cy="758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Метан (CH₄)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48694" y="3845118"/>
            <a:ext cx="7477271" cy="739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Анаэробная ферментация, недостаточная вентиляция и гниение.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2" y="3893770"/>
            <a:ext cx="1079212" cy="129501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48694" y="4392980"/>
            <a:ext cx="1190087" cy="758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Сероводород (H₂S)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48694" y="4729633"/>
            <a:ext cx="7477271" cy="739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Разложение органики, активность анаэробных бактерий, начало порчи.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42" y="4778286"/>
            <a:ext cx="1079212" cy="12950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48694" y="5277495"/>
            <a:ext cx="1190087" cy="758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Аммиак (NH₃)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48694" y="5614148"/>
            <a:ext cx="7477271" cy="739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Белковое разложение, продукт гниения мочевины.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42" y="5662801"/>
            <a:ext cx="1079212" cy="129501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48694" y="6162010"/>
            <a:ext cx="1306877" cy="758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Углекислый газ (CO₂)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48694" y="6498664"/>
            <a:ext cx="7477271" cy="739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Активное дыхание микроорганизмов, развитие плесени.</a:t>
            </a:r>
            <a:endParaRPr lang="en-US" sz="1600" dirty="0"/>
          </a:p>
        </p:txBody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F18D703D-6211-4D26-AE00-8D8D504AF6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7"/>
          <a:stretch/>
        </p:blipFill>
        <p:spPr>
          <a:xfrm>
            <a:off x="9699585" y="-17621"/>
            <a:ext cx="4930815" cy="8229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12C50D-E5E3-48B5-9BEA-20E6BAF9531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08427"/>
            <a:ext cx="1168574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Биоактивность и потеря сухой массы</a:t>
            </a:r>
            <a:endParaRPr lang="en-US" sz="4650" dirty="0">
              <a:latin typeface="+mj-lt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6928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1530906" y="47707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CO₂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530906" y="5278874"/>
            <a:ext cx="342149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Основной индикатор метаболической активности зерна, микроорганизмов и насекомых. Сопровождается потерей сухой массы и снижением качества.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35893" y="46928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5"/>
          <p:cNvSpPr/>
          <p:nvPr/>
        </p:nvSpPr>
        <p:spPr>
          <a:xfrm>
            <a:off x="5973008" y="47707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Водород (H₂)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973008" y="5278874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Побочный продукт брожения, указывает на активные биохимические процессы.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77995" y="46928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8"/>
          <p:cNvSpPr/>
          <p:nvPr/>
        </p:nvSpPr>
        <p:spPr>
          <a:xfrm>
            <a:off x="10415111" y="47707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Аммиак (NH₃)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415111" y="5278874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Дополнительный признак белкового распада и активности микрофлоры.</a:t>
            </a:r>
            <a:endParaRPr lang="en-US" sz="175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D92410-A720-4722-B9B4-97802DEE45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91107"/>
            <a:ext cx="11997928" cy="774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Присутствие грызунов (крысы, мыши)</a:t>
            </a:r>
            <a:endParaRPr lang="en-US" sz="465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510389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Запах мочи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5702774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Аммиак (NH₃) и органические аминокислоты.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5103890"/>
            <a:ext cx="3978116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Вторичные органические соединения (VOCs)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5326142" y="608401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Выделяются с калом и феромонами.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5103890"/>
            <a:ext cx="338768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Особые VOC-профили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9872067" y="5702774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Характерный запаховый след, распознаваемый ИИ.</a:t>
            </a:r>
            <a:endParaRPr lang="en-US" sz="1750" dirty="0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ADB03635-AD5A-4BD2-90ED-AD5A1EF1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956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69EF05-28E9-4F8A-9EA0-E8E21C7D031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4282"/>
            <a:ext cx="8562499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Преимущества технологии</a:t>
            </a:r>
            <a:endParaRPr lang="en-US" sz="465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14343" y="2742843"/>
            <a:ext cx="327814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Комплексная оценка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251002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Оценка состояния зерна.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2885242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742843"/>
            <a:ext cx="318932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Ранняя диагностика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9937790" y="325100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Раннее выявление нарушений.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273743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9541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ИИ интеграция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937790" y="5703570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VOC-профиля.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499616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86420" y="5195411"/>
            <a:ext cx="38060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Удаленный мониторинг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93790" y="5703570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Автоматизированный мониторинг.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122170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111115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9422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Технология обеспечивает точную и своевременную диагностику.</a:t>
            </a:r>
            <a:endParaRPr lang="en-US" sz="175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E74A01C-3374-4547-A172-71A6B3314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7967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Научная обоснованность и эффективность</a:t>
            </a:r>
            <a:endParaRPr lang="en-US" sz="4650" dirty="0">
              <a:latin typeface="+mj-lt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820114"/>
            <a:ext cx="2312569" cy="2209086"/>
          </a:xfrm>
          <a:prstGeom prst="roundRect">
            <a:avLst>
              <a:gd name="adj" fmla="val 43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Text 2"/>
          <p:cNvSpPr/>
          <p:nvPr/>
        </p:nvSpPr>
        <p:spPr>
          <a:xfrm>
            <a:off x="1836962" y="3631687"/>
            <a:ext cx="22622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4281249" y="3046928"/>
            <a:ext cx="392299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Научная обоснованность</a:t>
            </a:r>
            <a:endParaRPr lang="en-US" sz="2300" dirty="0">
              <a:latin typeface="+mj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81249" y="3555087"/>
            <a:ext cx="44910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Использование газов-индикаторов.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81249" y="3997285"/>
            <a:ext cx="44910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VOC-профили - современный тренд.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81249" y="4439483"/>
            <a:ext cx="44910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Применение ИИ повышает точность.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4167783" y="5013960"/>
            <a:ext cx="5693847" cy="49292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Shape 8"/>
          <p:cNvSpPr/>
          <p:nvPr/>
        </p:nvSpPr>
        <p:spPr>
          <a:xfrm>
            <a:off x="793791" y="5142548"/>
            <a:ext cx="4252771" cy="2209086"/>
          </a:xfrm>
          <a:prstGeom prst="roundRect">
            <a:avLst>
              <a:gd name="adj" fmla="val 43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9"/>
          <p:cNvSpPr/>
          <p:nvPr/>
        </p:nvSpPr>
        <p:spPr>
          <a:xfrm>
            <a:off x="2720891" y="6041112"/>
            <a:ext cx="22622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5400698" y="536936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+mj-lt"/>
                <a:ea typeface="Petrona Bold" pitchFamily="34" charset="-122"/>
                <a:cs typeface="Petrona Bold" pitchFamily="34" charset="-120"/>
              </a:rPr>
              <a:t>Эффективность</a:t>
            </a:r>
            <a:endParaRPr lang="en-US" sz="2300" dirty="0">
              <a:latin typeface="+mj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00698" y="5877520"/>
            <a:ext cx="462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Предотвращение потерь.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400698" y="6319718"/>
            <a:ext cx="462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Повышение безопасности и качества.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5400698" y="6761917"/>
            <a:ext cx="462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Перспективы внедрения.</a:t>
            </a:r>
            <a:endParaRPr lang="en-US" sz="175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C681B5-96F2-4B7F-A949-6F8A96B82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7135" y="0"/>
            <a:ext cx="4593265" cy="8229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209A58-8AE4-4F48-883E-76A8A2C6CA8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801497" y="7240428"/>
            <a:ext cx="2412214" cy="6733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</TotalTime>
  <Words>647</Words>
  <Application>Microsoft Office PowerPoint</Application>
  <PresentationFormat>Custom</PresentationFormat>
  <Paragraphs>117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Times New Roman</vt:lpstr>
      <vt:lpstr>Inter</vt:lpstr>
      <vt:lpstr>Wingdings 3</vt:lpstr>
      <vt:lpstr>Arial</vt:lpstr>
      <vt:lpstr>Petrona Bold</vt:lpstr>
      <vt:lpstr>Century Gothic</vt:lpstr>
      <vt:lpstr>Calibri</vt:lpstr>
      <vt:lpstr>Сектор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Max</cp:lastModifiedBy>
  <cp:revision>14</cp:revision>
  <dcterms:created xsi:type="dcterms:W3CDTF">2025-06-14T15:35:43Z</dcterms:created>
  <dcterms:modified xsi:type="dcterms:W3CDTF">2025-07-23T11:20:42Z</dcterms:modified>
</cp:coreProperties>
</file>