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1" r:id="rId1"/>
  </p:sldMasterIdLst>
  <p:notesMasterIdLst>
    <p:notesMasterId r:id="rId12"/>
  </p:notesMasterIdLst>
  <p:sldIdLst>
    <p:sldId id="256" r:id="rId2"/>
    <p:sldId id="257" r:id="rId3"/>
    <p:sldId id="258" r:id="rId4"/>
    <p:sldId id="259" r:id="rId5"/>
    <p:sldId id="260" r:id="rId6"/>
    <p:sldId id="261" r:id="rId7"/>
    <p:sldId id="262" r:id="rId8"/>
    <p:sldId id="263" r:id="rId9"/>
    <p:sldId id="265" r:id="rId10"/>
    <p:sldId id="264" r:id="rId11"/>
  </p:sldIdLst>
  <p:sldSz cx="14630400" cy="8229600"/>
  <p:notesSz cx="8229600" cy="14630400"/>
  <p:embeddedFontLst>
    <p:embeddedFont>
      <p:font typeface="Century Gothic" panose="020B0502020202020204" pitchFamily="34" charset="0"/>
      <p:regular r:id="rId13"/>
      <p:bold r:id="rId14"/>
      <p:italic r:id="rId15"/>
      <p:boldItalic r:id="rId16"/>
    </p:embeddedFont>
    <p:embeddedFont>
      <p:font typeface="Inter" panose="020B0604020202020204" charset="0"/>
      <p:regular r:id="rId17"/>
    </p:embeddedFont>
    <p:embeddedFont>
      <p:font typeface="Wingdings 3" panose="05040102010807070707" pitchFamily="18" charset="2"/>
      <p:regular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5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97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99564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4414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34736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21054" y="822960"/>
            <a:ext cx="9601200" cy="3566161"/>
          </a:xfrm>
        </p:spPr>
        <p:txBody>
          <a:bodyPr anchor="b">
            <a:normAutofit/>
          </a:bodyPr>
          <a:lstStyle>
            <a:lvl1pPr algn="l">
              <a:defRPr sz="5760">
                <a:effectLst/>
              </a:defRPr>
            </a:lvl1pPr>
          </a:lstStyle>
          <a:p>
            <a:r>
              <a:rPr lang="ru-RU"/>
              <a:t>Образец заголовка</a:t>
            </a:r>
            <a:endParaRPr lang="en-US" dirty="0"/>
          </a:p>
        </p:txBody>
      </p:sp>
      <p:sp>
        <p:nvSpPr>
          <p:cNvPr id="3" name="Subtitle 2"/>
          <p:cNvSpPr>
            <a:spLocks noGrp="1"/>
          </p:cNvSpPr>
          <p:nvPr>
            <p:ph type="subTitle" idx="1"/>
          </p:nvPr>
        </p:nvSpPr>
        <p:spPr>
          <a:xfrm>
            <a:off x="821054" y="4612641"/>
            <a:ext cx="7680960" cy="2336800"/>
          </a:xfrm>
        </p:spPr>
        <p:txBody>
          <a:bodyPr anchor="t">
            <a:normAutofit/>
          </a:bodyPr>
          <a:lstStyle>
            <a:lvl1pPr marL="0" indent="0" algn="l">
              <a:buNone/>
              <a:defRPr sz="2520">
                <a:solidFill>
                  <a:schemeClr val="bg2">
                    <a:lumMod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cxnSp>
        <p:nvCxnSpPr>
          <p:cNvPr id="16" name="Straight Connector 15"/>
          <p:cNvCxnSpPr/>
          <p:nvPr/>
        </p:nvCxnSpPr>
        <p:spPr>
          <a:xfrm flipH="1">
            <a:off x="9873614" y="10160"/>
            <a:ext cx="4572000" cy="4572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329805" y="109855"/>
            <a:ext cx="7296786" cy="729678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682990" y="274320"/>
            <a:ext cx="5943600" cy="5943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803005" y="38734"/>
            <a:ext cx="5823587" cy="58235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9414512" y="731522"/>
            <a:ext cx="5212079" cy="52120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99774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822960" y="640080"/>
            <a:ext cx="12982574" cy="374904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ru-RU"/>
              <a:t>Вставка рисунка</a:t>
            </a:r>
            <a:endParaRPr lang="en-US" dirty="0"/>
          </a:p>
        </p:txBody>
      </p:sp>
      <p:sp>
        <p:nvSpPr>
          <p:cNvPr id="16" name="Text Placeholder 9"/>
          <p:cNvSpPr>
            <a:spLocks noGrp="1"/>
          </p:cNvSpPr>
          <p:nvPr>
            <p:ph type="body" sz="quarter" idx="14"/>
          </p:nvPr>
        </p:nvSpPr>
        <p:spPr>
          <a:xfrm>
            <a:off x="1097282" y="4612640"/>
            <a:ext cx="9965052" cy="548640"/>
          </a:xfrm>
        </p:spPr>
        <p:txBody>
          <a:bodyPr anchor="t">
            <a:normAutofit/>
          </a:bodyPr>
          <a:lstStyle>
            <a:lvl1pPr marL="0" indent="0">
              <a:buFontTx/>
              <a:buNone/>
              <a:defRPr sz="1920"/>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2453954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21056" y="822960"/>
            <a:ext cx="12070080" cy="3291840"/>
          </a:xfrm>
        </p:spPr>
        <p:txBody>
          <a:bodyPr anchor="ctr">
            <a:normAutofit/>
          </a:bodyPr>
          <a:lstStyle>
            <a:lvl1pPr algn="l">
              <a:defRPr sz="3840" b="0" cap="all"/>
            </a:lvl1pPr>
          </a:lstStyle>
          <a:p>
            <a:r>
              <a:rPr lang="ru-RU"/>
              <a:t>Образец заголовка</a:t>
            </a:r>
            <a:endParaRPr lang="en-US" dirty="0"/>
          </a:p>
        </p:txBody>
      </p:sp>
      <p:sp>
        <p:nvSpPr>
          <p:cNvPr id="3" name="Text Placeholder 2"/>
          <p:cNvSpPr>
            <a:spLocks noGrp="1"/>
          </p:cNvSpPr>
          <p:nvPr>
            <p:ph type="body" idx="1"/>
          </p:nvPr>
        </p:nvSpPr>
        <p:spPr>
          <a:xfrm>
            <a:off x="821054" y="4937760"/>
            <a:ext cx="10243186" cy="2255520"/>
          </a:xfrm>
        </p:spPr>
        <p:txBody>
          <a:bodyPr anchor="ctr">
            <a:normAutofit/>
          </a:bodyPr>
          <a:lstStyle>
            <a:lvl1pPr marL="0" indent="0" algn="l">
              <a:buNone/>
              <a:defRPr sz="2400">
                <a:solidFill>
                  <a:schemeClr val="bg2">
                    <a:lumMod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16794340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369694" y="822960"/>
            <a:ext cx="10972801" cy="3291840"/>
          </a:xfrm>
        </p:spPr>
        <p:txBody>
          <a:bodyPr anchor="ctr">
            <a:normAutofit/>
          </a:bodyPr>
          <a:lstStyle>
            <a:lvl1pPr algn="l">
              <a:defRPr sz="384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735454" y="4114800"/>
            <a:ext cx="10241280" cy="457200"/>
          </a:xfrm>
        </p:spPr>
        <p:txBody>
          <a:bodyPr anchor="ct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ru-RU"/>
              <a:t>Образец текста</a:t>
            </a:r>
          </a:p>
        </p:txBody>
      </p:sp>
      <p:sp>
        <p:nvSpPr>
          <p:cNvPr id="3" name="Text Placeholder 2"/>
          <p:cNvSpPr>
            <a:spLocks noGrp="1"/>
          </p:cNvSpPr>
          <p:nvPr>
            <p:ph type="body" idx="1"/>
          </p:nvPr>
        </p:nvSpPr>
        <p:spPr>
          <a:xfrm>
            <a:off x="821056" y="5161281"/>
            <a:ext cx="10241280" cy="2021838"/>
          </a:xfrm>
        </p:spPr>
        <p:txBody>
          <a:bodyPr anchor="ctr">
            <a:normAutofit/>
          </a:bodyPr>
          <a:lstStyle>
            <a:lvl1pPr marL="0" indent="0" algn="l">
              <a:buNone/>
              <a:defRPr sz="2400">
                <a:solidFill>
                  <a:schemeClr val="bg2">
                    <a:lumMod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
        <p:nvSpPr>
          <p:cNvPr id="14" name="TextBox 13"/>
          <p:cNvSpPr txBox="1"/>
          <p:nvPr/>
        </p:nvSpPr>
        <p:spPr>
          <a:xfrm>
            <a:off x="638174" y="974667"/>
            <a:ext cx="731520" cy="701731"/>
          </a:xfrm>
          <a:prstGeom prst="rect">
            <a:avLst/>
          </a:prstGeom>
        </p:spPr>
        <p:txBody>
          <a:bodyPr vert="horz" lIns="109728" tIns="54864" rIns="109728" bIns="54864" rtlCol="0" anchor="ctr">
            <a:noAutofit/>
          </a:bodyPr>
          <a:lstStyle/>
          <a:p>
            <a:pPr lvl="0"/>
            <a:r>
              <a:rPr lang="en-US" sz="9600" dirty="0">
                <a:solidFill>
                  <a:schemeClr val="tx1"/>
                </a:solidFill>
                <a:effectLst/>
              </a:rPr>
              <a:t>“</a:t>
            </a:r>
          </a:p>
        </p:txBody>
      </p:sp>
      <p:sp>
        <p:nvSpPr>
          <p:cNvPr id="15" name="TextBox 14"/>
          <p:cNvSpPr txBox="1"/>
          <p:nvPr/>
        </p:nvSpPr>
        <p:spPr>
          <a:xfrm>
            <a:off x="12342494" y="3322321"/>
            <a:ext cx="731520" cy="701731"/>
          </a:xfrm>
          <a:prstGeom prst="rect">
            <a:avLst/>
          </a:prstGeom>
        </p:spPr>
        <p:txBody>
          <a:bodyPr vert="horz" lIns="109728" tIns="54864" rIns="109728" bIns="54864" rtlCol="0" anchor="ctr">
            <a:noAutofit/>
          </a:bodyPr>
          <a:lstStyle/>
          <a:p>
            <a:pPr lvl="0" algn="r"/>
            <a:r>
              <a:rPr lang="en-US" sz="9600" dirty="0">
                <a:solidFill>
                  <a:schemeClr val="tx1"/>
                </a:solidFill>
                <a:effectLst/>
              </a:rPr>
              <a:t>”</a:t>
            </a:r>
          </a:p>
        </p:txBody>
      </p:sp>
    </p:spTree>
    <p:extLst>
      <p:ext uri="{BB962C8B-B14F-4D97-AF65-F5344CB8AC3E}">
        <p14:creationId xmlns:p14="http://schemas.microsoft.com/office/powerpoint/2010/main" val="234597848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21054" y="4114800"/>
            <a:ext cx="10241280" cy="2036880"/>
          </a:xfrm>
        </p:spPr>
        <p:txBody>
          <a:bodyPr anchor="b">
            <a:normAutofit/>
          </a:bodyPr>
          <a:lstStyle>
            <a:lvl1pPr algn="l">
              <a:defRPr sz="3840" b="0" cap="all"/>
            </a:lvl1pPr>
          </a:lstStyle>
          <a:p>
            <a:r>
              <a:rPr lang="ru-RU"/>
              <a:t>Образец заголовка</a:t>
            </a:r>
            <a:endParaRPr lang="en-US" dirty="0"/>
          </a:p>
        </p:txBody>
      </p:sp>
      <p:sp>
        <p:nvSpPr>
          <p:cNvPr id="3" name="Text Placeholder 2"/>
          <p:cNvSpPr>
            <a:spLocks noGrp="1"/>
          </p:cNvSpPr>
          <p:nvPr>
            <p:ph type="body" idx="1"/>
          </p:nvPr>
        </p:nvSpPr>
        <p:spPr>
          <a:xfrm>
            <a:off x="821053" y="6159577"/>
            <a:ext cx="10243188" cy="1032480"/>
          </a:xfrm>
        </p:spPr>
        <p:txBody>
          <a:bodyPr anchor="t">
            <a:normAutofit/>
          </a:bodyPr>
          <a:lstStyle>
            <a:lvl1pPr marL="0" indent="0" algn="l">
              <a:buNone/>
              <a:defRPr sz="2400">
                <a:solidFill>
                  <a:schemeClr val="bg2">
                    <a:lumMod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41203498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369696" y="822960"/>
            <a:ext cx="10972800" cy="3291840"/>
          </a:xfrm>
        </p:spPr>
        <p:txBody>
          <a:bodyPr anchor="ctr">
            <a:normAutofit/>
          </a:bodyPr>
          <a:lstStyle>
            <a:lvl1pPr algn="l">
              <a:defRPr sz="384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821055" y="4714241"/>
            <a:ext cx="10241281" cy="1259839"/>
          </a:xfrm>
        </p:spPr>
        <p:txBody>
          <a:bodyPr vert="horz" lIns="91440" tIns="45720" rIns="91440" bIns="45720" rtlCol="0" anchor="b">
            <a:normAutofit/>
          </a:bodyPr>
          <a:lstStyle>
            <a:lvl1pPr>
              <a:buNone/>
              <a:defRPr lang="en-US" sz="288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821054" y="5974080"/>
            <a:ext cx="10241281" cy="1219200"/>
          </a:xfrm>
        </p:spPr>
        <p:txBody>
          <a:bodyPr anchor="t">
            <a:normAutofit/>
          </a:bodyPr>
          <a:lstStyle>
            <a:lvl1pPr marL="0" indent="0" algn="l">
              <a:buNone/>
              <a:defRPr sz="2160">
                <a:solidFill>
                  <a:schemeClr val="bg2">
                    <a:lumMod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
        <p:nvSpPr>
          <p:cNvPr id="11" name="TextBox 10"/>
          <p:cNvSpPr txBox="1"/>
          <p:nvPr/>
        </p:nvSpPr>
        <p:spPr>
          <a:xfrm>
            <a:off x="638174" y="974667"/>
            <a:ext cx="731520" cy="701731"/>
          </a:xfrm>
          <a:prstGeom prst="rect">
            <a:avLst/>
          </a:prstGeom>
        </p:spPr>
        <p:txBody>
          <a:bodyPr vert="horz" lIns="109728" tIns="54864" rIns="109728" bIns="54864" rtlCol="0" anchor="ctr">
            <a:noAutofit/>
          </a:bodyPr>
          <a:lstStyle/>
          <a:p>
            <a:pPr lvl="0"/>
            <a:r>
              <a:rPr lang="en-US" sz="9600" dirty="0">
                <a:solidFill>
                  <a:schemeClr val="tx1"/>
                </a:solidFill>
                <a:effectLst/>
              </a:rPr>
              <a:t>“</a:t>
            </a:r>
          </a:p>
        </p:txBody>
      </p:sp>
      <p:sp>
        <p:nvSpPr>
          <p:cNvPr id="12" name="TextBox 11"/>
          <p:cNvSpPr txBox="1"/>
          <p:nvPr/>
        </p:nvSpPr>
        <p:spPr>
          <a:xfrm>
            <a:off x="12342494" y="3322321"/>
            <a:ext cx="731520" cy="701731"/>
          </a:xfrm>
          <a:prstGeom prst="rect">
            <a:avLst/>
          </a:prstGeom>
        </p:spPr>
        <p:txBody>
          <a:bodyPr vert="horz" lIns="109728" tIns="54864" rIns="109728" bIns="54864" rtlCol="0" anchor="ctr">
            <a:noAutofit/>
          </a:bodyPr>
          <a:lstStyle/>
          <a:p>
            <a:pPr lvl="0" algn="r"/>
            <a:r>
              <a:rPr lang="en-US" sz="9600" dirty="0">
                <a:solidFill>
                  <a:schemeClr val="tx1"/>
                </a:solidFill>
                <a:effectLst/>
              </a:rPr>
              <a:t>”</a:t>
            </a:r>
          </a:p>
        </p:txBody>
      </p:sp>
    </p:spTree>
    <p:extLst>
      <p:ext uri="{BB962C8B-B14F-4D97-AF65-F5344CB8AC3E}">
        <p14:creationId xmlns:p14="http://schemas.microsoft.com/office/powerpoint/2010/main" val="147961050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821056" y="822960"/>
            <a:ext cx="12070080" cy="329184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821054" y="4714241"/>
            <a:ext cx="10241280" cy="1005840"/>
          </a:xfrm>
        </p:spPr>
        <p:txBody>
          <a:bodyPr vert="horz" lIns="91440" tIns="45720" rIns="91440" bIns="45720" rtlCol="0" anchor="b">
            <a:normAutofit/>
          </a:bodyPr>
          <a:lstStyle>
            <a:lvl1pPr>
              <a:buNone/>
              <a:defRPr lang="en-US" sz="288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821054" y="5720079"/>
            <a:ext cx="10241281" cy="1473200"/>
          </a:xfrm>
        </p:spPr>
        <p:txBody>
          <a:bodyPr anchor="t">
            <a:normAutofit/>
          </a:bodyPr>
          <a:lstStyle>
            <a:lvl1pPr marL="0" indent="0" algn="l">
              <a:buNone/>
              <a:defRPr sz="2160">
                <a:solidFill>
                  <a:schemeClr val="bg2">
                    <a:lumMod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265013126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123191935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2254" y="822960"/>
            <a:ext cx="2468880" cy="54864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22960" y="822960"/>
            <a:ext cx="9387840" cy="637032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366572087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147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9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307216195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5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718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6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551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19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21054" y="2407920"/>
            <a:ext cx="10241281" cy="2737920"/>
          </a:xfrm>
        </p:spPr>
        <p:txBody>
          <a:bodyPr anchor="b">
            <a:normAutofit/>
          </a:bodyPr>
          <a:lstStyle>
            <a:lvl1pPr algn="l">
              <a:defRPr sz="4320" b="0" cap="all"/>
            </a:lvl1pPr>
          </a:lstStyle>
          <a:p>
            <a:r>
              <a:rPr lang="ru-RU"/>
              <a:t>Образец заголовка</a:t>
            </a:r>
            <a:endParaRPr lang="en-US" dirty="0"/>
          </a:p>
        </p:txBody>
      </p:sp>
      <p:sp>
        <p:nvSpPr>
          <p:cNvPr id="3" name="Text Placeholder 2"/>
          <p:cNvSpPr>
            <a:spLocks noGrp="1"/>
          </p:cNvSpPr>
          <p:nvPr>
            <p:ph type="body" idx="1"/>
          </p:nvPr>
        </p:nvSpPr>
        <p:spPr>
          <a:xfrm>
            <a:off x="821056" y="5394960"/>
            <a:ext cx="10241280" cy="1798320"/>
          </a:xfrm>
        </p:spPr>
        <p:txBody>
          <a:bodyPr anchor="t">
            <a:normAutofit/>
          </a:bodyPr>
          <a:lstStyle>
            <a:lvl1pPr marL="0" indent="0" algn="l">
              <a:buNone/>
              <a:defRPr sz="2160">
                <a:solidFill>
                  <a:schemeClr val="bg2">
                    <a:lumMod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33438192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21054" y="822961"/>
            <a:ext cx="5925186" cy="433832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969760" y="822961"/>
            <a:ext cx="5921375" cy="433831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26615215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66497" y="822960"/>
            <a:ext cx="5579744" cy="691514"/>
          </a:xfrm>
        </p:spPr>
        <p:txBody>
          <a:bodyPr anchor="b">
            <a:noAutofit/>
          </a:bodyPr>
          <a:lstStyle>
            <a:lvl1pPr marL="0" indent="0">
              <a:buNone/>
              <a:defRPr sz="336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4" name="Content Placeholder 3"/>
          <p:cNvSpPr>
            <a:spLocks noGrp="1"/>
          </p:cNvSpPr>
          <p:nvPr>
            <p:ph sz="half" idx="2"/>
          </p:nvPr>
        </p:nvSpPr>
        <p:spPr>
          <a:xfrm>
            <a:off x="821054" y="1524635"/>
            <a:ext cx="5925186" cy="3636646"/>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294879" y="822960"/>
            <a:ext cx="5598161" cy="691514"/>
          </a:xfrm>
        </p:spPr>
        <p:txBody>
          <a:bodyPr anchor="b">
            <a:noAutofit/>
          </a:bodyPr>
          <a:lstStyle>
            <a:lvl1pPr marL="0" indent="0">
              <a:buNone/>
              <a:defRPr sz="336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6" name="Content Placeholder 5"/>
          <p:cNvSpPr>
            <a:spLocks noGrp="1"/>
          </p:cNvSpPr>
          <p:nvPr>
            <p:ph sz="quarter" idx="4"/>
          </p:nvPr>
        </p:nvSpPr>
        <p:spPr>
          <a:xfrm>
            <a:off x="6967854" y="1514474"/>
            <a:ext cx="5915026" cy="3636646"/>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42808391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44074314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156639911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02014" y="822960"/>
            <a:ext cx="4389120" cy="1645920"/>
          </a:xfrm>
        </p:spPr>
        <p:txBody>
          <a:bodyPr anchor="b">
            <a:normAutofit/>
          </a:bodyPr>
          <a:lstStyle>
            <a:lvl1pPr algn="l">
              <a:defRPr sz="2880" b="0"/>
            </a:lvl1pPr>
          </a:lstStyle>
          <a:p>
            <a:r>
              <a:rPr lang="ru-RU"/>
              <a:t>Образец заголовка</a:t>
            </a:r>
            <a:endParaRPr lang="en-US" dirty="0"/>
          </a:p>
        </p:txBody>
      </p:sp>
      <p:sp>
        <p:nvSpPr>
          <p:cNvPr id="3" name="Content Placeholder 2"/>
          <p:cNvSpPr>
            <a:spLocks noGrp="1"/>
          </p:cNvSpPr>
          <p:nvPr>
            <p:ph idx="1"/>
          </p:nvPr>
        </p:nvSpPr>
        <p:spPr>
          <a:xfrm>
            <a:off x="821055" y="822960"/>
            <a:ext cx="7132321" cy="637032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502014" y="2651760"/>
            <a:ext cx="4389120" cy="2509520"/>
          </a:xfrm>
        </p:spPr>
        <p:txBody>
          <a:bodyPr anchor="t">
            <a:normAutofit/>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5" name="Date Placeholder 4"/>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42796585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667374" y="1737360"/>
            <a:ext cx="7223760" cy="1371600"/>
          </a:xfrm>
        </p:spPr>
        <p:txBody>
          <a:bodyPr anchor="b">
            <a:normAutofit/>
          </a:bodyPr>
          <a:lstStyle>
            <a:lvl1pPr algn="l">
              <a:defRPr sz="336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1186814" y="1097280"/>
            <a:ext cx="3937169" cy="5486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ru-RU"/>
              <a:t>Вставка рисунка</a:t>
            </a:r>
            <a:endParaRPr lang="en-US" dirty="0"/>
          </a:p>
        </p:txBody>
      </p:sp>
      <p:sp>
        <p:nvSpPr>
          <p:cNvPr id="4" name="Text Placeholder 3"/>
          <p:cNvSpPr>
            <a:spLocks noGrp="1"/>
          </p:cNvSpPr>
          <p:nvPr>
            <p:ph type="body" sz="half" idx="2"/>
          </p:nvPr>
        </p:nvSpPr>
        <p:spPr>
          <a:xfrm>
            <a:off x="5667374" y="3332480"/>
            <a:ext cx="7225666" cy="2458720"/>
          </a:xfrm>
        </p:spPr>
        <p:txBody>
          <a:bodyPr anchor="t">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5" name="Date Placeholder 4"/>
          <p:cNvSpPr>
            <a:spLocks noGrp="1"/>
          </p:cNvSpPr>
          <p:nvPr>
            <p:ph type="dt" sz="half" idx="10"/>
          </p:nvPr>
        </p:nvSpPr>
        <p:spPr/>
        <p:txBody>
          <a:bodyPr/>
          <a:lstStyle/>
          <a:p>
            <a:fld id="{527FCC2A-0209-407F-B3D9-0840C384EB7C}" type="datetimeFigureOut">
              <a:rPr lang="es-ES" smtClean="0"/>
              <a:pPr/>
              <a:t>23/07/2025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968C029-DB55-4711-BF78-58FBB075B157}" type="slidenum">
              <a:rPr lang="es-ES" smtClean="0"/>
              <a:pPr/>
              <a:t>‹#›</a:t>
            </a:fld>
            <a:endParaRPr lang="es-ES"/>
          </a:p>
        </p:txBody>
      </p:sp>
    </p:spTree>
    <p:extLst>
      <p:ext uri="{BB962C8B-B14F-4D97-AF65-F5344CB8AC3E}">
        <p14:creationId xmlns:p14="http://schemas.microsoft.com/office/powerpoint/2010/main" val="17079482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1048363" y="3556000"/>
            <a:ext cx="3578230" cy="3850640"/>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821054" y="5384799"/>
            <a:ext cx="10241280" cy="180848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21054" y="822961"/>
            <a:ext cx="10241280" cy="433832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885294" y="7406641"/>
            <a:ext cx="1920240" cy="438150"/>
          </a:xfrm>
          <a:prstGeom prst="rect">
            <a:avLst/>
          </a:prstGeom>
        </p:spPr>
        <p:txBody>
          <a:bodyPr vert="horz" lIns="91440" tIns="45720" rIns="91440" bIns="45720" rtlCol="0" anchor="t"/>
          <a:lstStyle>
            <a:lvl1pPr algn="r">
              <a:defRPr sz="1200" b="0" i="0">
                <a:solidFill>
                  <a:schemeClr val="bg2">
                    <a:lumMod val="50000"/>
                  </a:schemeClr>
                </a:solidFill>
                <a:effectLst/>
                <a:latin typeface="+mn-lt"/>
              </a:defRPr>
            </a:lvl1pPr>
          </a:lstStyle>
          <a:p>
            <a:fld id="{527FCC2A-0209-407F-B3D9-0840C384EB7C}" type="datetimeFigureOut">
              <a:rPr lang="es-ES" smtClean="0"/>
              <a:pPr/>
              <a:t>23/07/2025</a:t>
            </a:fld>
            <a:endParaRPr lang="es-ES"/>
          </a:p>
        </p:txBody>
      </p:sp>
      <p:sp>
        <p:nvSpPr>
          <p:cNvPr id="5" name="Footer Placeholder 4"/>
          <p:cNvSpPr>
            <a:spLocks noGrp="1"/>
          </p:cNvSpPr>
          <p:nvPr>
            <p:ph type="ftr" sz="quarter" idx="3"/>
          </p:nvPr>
        </p:nvSpPr>
        <p:spPr>
          <a:xfrm>
            <a:off x="821054" y="7406641"/>
            <a:ext cx="9052560" cy="438150"/>
          </a:xfrm>
          <a:prstGeom prst="rect">
            <a:avLst/>
          </a:prstGeom>
        </p:spPr>
        <p:txBody>
          <a:bodyPr vert="horz" lIns="91440" tIns="45720" rIns="91440" bIns="45720" rtlCol="0" anchor="t"/>
          <a:lstStyle>
            <a:lvl1pPr algn="l">
              <a:defRPr sz="12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2435841" y="6694171"/>
            <a:ext cx="1370694" cy="803910"/>
          </a:xfrm>
          <a:prstGeom prst="rect">
            <a:avLst/>
          </a:prstGeom>
        </p:spPr>
        <p:txBody>
          <a:bodyPr vert="horz" lIns="91440" tIns="45720" rIns="91440" bIns="45720" rtlCol="0" anchor="b"/>
          <a:lstStyle>
            <a:lvl1pPr algn="r">
              <a:defRPr sz="3840" b="0" i="0">
                <a:solidFill>
                  <a:schemeClr val="bg2">
                    <a:lumMod val="50000"/>
                  </a:schemeClr>
                </a:solidFill>
                <a:effectLst/>
                <a:latin typeface="+mn-lt"/>
              </a:defRPr>
            </a:lvl1pPr>
          </a:lstStyle>
          <a:p>
            <a:fld id="{A968C029-DB55-4711-BF78-58FBB075B157}" type="slidenum">
              <a:rPr lang="es-ES" smtClean="0"/>
              <a:pPr/>
              <a:t>‹#›</a:t>
            </a:fld>
            <a:endParaRPr lang="es-ES"/>
          </a:p>
        </p:txBody>
      </p:sp>
    </p:spTree>
    <p:extLst>
      <p:ext uri="{BB962C8B-B14F-4D97-AF65-F5344CB8AC3E}">
        <p14:creationId xmlns:p14="http://schemas.microsoft.com/office/powerpoint/2010/main" val="1851001453"/>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Lst>
  <p:hf sldNum="0" hdr="0" ftr="0" dt="0"/>
  <p:txStyles>
    <p:title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ct val="20000"/>
        </a:spcBef>
        <a:spcAft>
          <a:spcPts val="720"/>
        </a:spcAft>
        <a:buClr>
          <a:schemeClr val="tx1"/>
        </a:buClr>
        <a:buSzPct val="80000"/>
        <a:buFont typeface="Wingdings 3" panose="05040102010807070707" pitchFamily="18" charset="2"/>
        <a:buChar char=""/>
        <a:defRPr sz="2400" kern="1200" cap="none">
          <a:solidFill>
            <a:schemeClr val="bg2">
              <a:lumMod val="75000"/>
            </a:schemeClr>
          </a:solidFill>
          <a:effectLst/>
          <a:latin typeface="+mn-lt"/>
          <a:ea typeface="+mn-ea"/>
          <a:cs typeface="+mn-cs"/>
        </a:defRPr>
      </a:lvl1pPr>
      <a:lvl2pPr marL="891540" indent="-342900" algn="l" defTabSz="548640" rtl="0" eaLnBrk="1" latinLnBrk="0" hangingPunct="1">
        <a:spcBef>
          <a:spcPct val="20000"/>
        </a:spcBef>
        <a:spcAft>
          <a:spcPts val="720"/>
        </a:spcAft>
        <a:buClr>
          <a:schemeClr val="tx1"/>
        </a:buClr>
        <a:buSzPct val="80000"/>
        <a:buFont typeface="Wingdings 3" panose="05040102010807070707" pitchFamily="18" charset="2"/>
        <a:buChar char=""/>
        <a:defRPr sz="2160" kern="1200" cap="none">
          <a:solidFill>
            <a:schemeClr val="bg2">
              <a:lumMod val="75000"/>
            </a:schemeClr>
          </a:solidFill>
          <a:effectLst/>
          <a:latin typeface="+mn-lt"/>
          <a:ea typeface="+mn-ea"/>
          <a:cs typeface="+mn-cs"/>
        </a:defRPr>
      </a:lvl2pPr>
      <a:lvl3pPr marL="1440180" indent="-342900" algn="l" defTabSz="548640" rtl="0" eaLnBrk="1" latinLnBrk="0" hangingPunct="1">
        <a:spcBef>
          <a:spcPct val="20000"/>
        </a:spcBef>
        <a:spcAft>
          <a:spcPts val="72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3pPr>
      <a:lvl4pPr marL="1851660" indent="-205740" algn="l" defTabSz="548640" rtl="0" eaLnBrk="1" latinLnBrk="0" hangingPunct="1">
        <a:spcBef>
          <a:spcPct val="20000"/>
        </a:spcBef>
        <a:spcAft>
          <a:spcPts val="720"/>
        </a:spcAft>
        <a:buClr>
          <a:schemeClr val="tx1"/>
        </a:buClr>
        <a:buSzPct val="80000"/>
        <a:buFont typeface="Wingdings 3" panose="05040102010807070707" pitchFamily="18" charset="2"/>
        <a:buChar char=""/>
        <a:defRPr sz="1680" kern="1200" cap="none">
          <a:solidFill>
            <a:schemeClr val="bg2">
              <a:lumMod val="75000"/>
            </a:schemeClr>
          </a:solidFill>
          <a:effectLst/>
          <a:latin typeface="+mn-lt"/>
          <a:ea typeface="+mn-ea"/>
          <a:cs typeface="+mn-cs"/>
        </a:defRPr>
      </a:lvl4pPr>
      <a:lvl5pPr marL="2400300" indent="-205740" algn="l" defTabSz="548640" rtl="0" eaLnBrk="1" latinLnBrk="0" hangingPunct="1">
        <a:spcBef>
          <a:spcPct val="20000"/>
        </a:spcBef>
        <a:spcAft>
          <a:spcPts val="720"/>
        </a:spcAft>
        <a:buClr>
          <a:schemeClr val="tx1"/>
        </a:buClr>
        <a:buSzPct val="80000"/>
        <a:buFont typeface="Wingdings 3" panose="05040102010807070707" pitchFamily="18" charset="2"/>
        <a:buChar char=""/>
        <a:defRPr sz="1680" kern="1200" cap="none">
          <a:solidFill>
            <a:schemeClr val="bg2">
              <a:lumMod val="75000"/>
            </a:schemeClr>
          </a:solidFill>
          <a:effectLst/>
          <a:latin typeface="+mn-lt"/>
          <a:ea typeface="+mn-ea"/>
          <a:cs typeface="+mn-cs"/>
        </a:defRPr>
      </a:lvl5pPr>
      <a:lvl6pPr marL="3017520" indent="-274320" algn="l" defTabSz="548640" rtl="0" eaLnBrk="1" latinLnBrk="0" hangingPunct="1">
        <a:spcBef>
          <a:spcPct val="20000"/>
        </a:spcBef>
        <a:spcAft>
          <a:spcPts val="720"/>
        </a:spcAft>
        <a:buClr>
          <a:schemeClr val="tx1"/>
        </a:buClr>
        <a:buSzPct val="80000"/>
        <a:buFont typeface="Wingdings 3" panose="05040102010807070707" pitchFamily="18" charset="2"/>
        <a:buChar char=""/>
        <a:defRPr sz="1680" kern="1200" cap="none">
          <a:solidFill>
            <a:schemeClr val="bg2">
              <a:lumMod val="75000"/>
            </a:schemeClr>
          </a:solidFill>
          <a:effectLst/>
          <a:latin typeface="+mn-lt"/>
          <a:ea typeface="+mn-ea"/>
          <a:cs typeface="+mn-cs"/>
        </a:defRPr>
      </a:lvl6pPr>
      <a:lvl7pPr marL="3566160" indent="-274320" algn="l" defTabSz="548640" rtl="0" eaLnBrk="1" latinLnBrk="0" hangingPunct="1">
        <a:spcBef>
          <a:spcPct val="20000"/>
        </a:spcBef>
        <a:spcAft>
          <a:spcPts val="720"/>
        </a:spcAft>
        <a:buClr>
          <a:schemeClr val="tx1"/>
        </a:buClr>
        <a:buSzPct val="80000"/>
        <a:buFont typeface="Wingdings 3" panose="05040102010807070707" pitchFamily="18" charset="2"/>
        <a:buChar char=""/>
        <a:defRPr sz="1680" kern="1200" cap="none">
          <a:solidFill>
            <a:schemeClr val="bg2">
              <a:lumMod val="75000"/>
            </a:schemeClr>
          </a:solidFill>
          <a:effectLst/>
          <a:latin typeface="+mn-lt"/>
          <a:ea typeface="+mn-ea"/>
          <a:cs typeface="+mn-cs"/>
        </a:defRPr>
      </a:lvl7pPr>
      <a:lvl8pPr marL="4114800" indent="-274320" algn="l" defTabSz="548640" rtl="0" eaLnBrk="1" latinLnBrk="0" hangingPunct="1">
        <a:spcBef>
          <a:spcPct val="20000"/>
        </a:spcBef>
        <a:spcAft>
          <a:spcPts val="720"/>
        </a:spcAft>
        <a:buClr>
          <a:schemeClr val="tx1"/>
        </a:buClr>
        <a:buSzPct val="80000"/>
        <a:buFont typeface="Wingdings 3" panose="05040102010807070707" pitchFamily="18" charset="2"/>
        <a:buChar char=""/>
        <a:defRPr sz="1680" kern="1200" cap="none">
          <a:solidFill>
            <a:schemeClr val="bg2">
              <a:lumMod val="75000"/>
            </a:schemeClr>
          </a:solidFill>
          <a:effectLst/>
          <a:latin typeface="+mn-lt"/>
          <a:ea typeface="+mn-ea"/>
          <a:cs typeface="+mn-cs"/>
        </a:defRPr>
      </a:lvl8pPr>
      <a:lvl9pPr marL="4663440" indent="-274320" algn="l" defTabSz="548640" rtl="0" eaLnBrk="1" latinLnBrk="0" hangingPunct="1">
        <a:spcBef>
          <a:spcPct val="20000"/>
        </a:spcBef>
        <a:spcAft>
          <a:spcPts val="720"/>
        </a:spcAft>
        <a:buClr>
          <a:schemeClr val="tx1"/>
        </a:buClr>
        <a:buSzPct val="80000"/>
        <a:buFont typeface="Wingdings 3" panose="05040102010807070707" pitchFamily="18" charset="2"/>
        <a:buChar char=""/>
        <a:defRPr sz="1680" kern="1200" cap="none">
          <a:solidFill>
            <a:schemeClr val="bg2">
              <a:lumMod val="75000"/>
            </a:schemeClr>
          </a:solidFill>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microsoft.com/office/2007/relationships/hdphoto" Target="../media/hdphoto6.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microsoft.com/office/2007/relationships/hdphoto" Target="../media/hdphoto4.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microsoft.com/office/2007/relationships/hdphoto" Target="../media/hdphoto5.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chemeClr val="tx2"/>
        </a:solidFill>
        <a:effectLst/>
      </p:bgPr>
    </p:bg>
    <p:spTree>
      <p:nvGrpSpPr>
        <p:cNvPr id="1" name=""/>
        <p:cNvGrpSpPr/>
        <p:nvPr/>
      </p:nvGrpSpPr>
      <p:grpSpPr>
        <a:xfrm>
          <a:off x="0" y="0"/>
          <a:ext cx="0" cy="0"/>
          <a:chOff x="0" y="0"/>
          <a:chExt cx="0" cy="0"/>
        </a:xfrm>
      </p:grpSpPr>
      <p:sp>
        <p:nvSpPr>
          <p:cNvPr id="3" name="Text 0"/>
          <p:cNvSpPr/>
          <p:nvPr/>
        </p:nvSpPr>
        <p:spPr>
          <a:xfrm>
            <a:off x="793790" y="1149243"/>
            <a:ext cx="8790048" cy="1488519"/>
          </a:xfrm>
          <a:prstGeom prst="rect">
            <a:avLst/>
          </a:prstGeom>
          <a:noFill/>
          <a:ln/>
        </p:spPr>
        <p:txBody>
          <a:bodyPr wrap="square" lIns="0" tIns="0" rIns="0" bIns="0" rtlCol="0" anchor="t"/>
          <a:lstStyle/>
          <a:p>
            <a:pPr marL="0" indent="0" algn="l">
              <a:lnSpc>
                <a:spcPts val="5850"/>
              </a:lnSpc>
              <a:buNone/>
            </a:pPr>
            <a:r>
              <a:rPr lang="en-US" sz="5400" b="1" dirty="0">
                <a:solidFill>
                  <a:schemeClr val="bg2">
                    <a:lumMod val="50000"/>
                  </a:schemeClr>
                </a:solidFill>
                <a:latin typeface="+mj-lt"/>
                <a:ea typeface="Petrona Bold" pitchFamily="34" charset="-122"/>
                <a:cs typeface="Petrona Bold" pitchFamily="34" charset="-120"/>
              </a:rPr>
              <a:t>Thermodynamic </a:t>
            </a:r>
            <a:br>
              <a:rPr lang="ru-RU" sz="5400" b="1" dirty="0">
                <a:solidFill>
                  <a:schemeClr val="bg2">
                    <a:lumMod val="50000"/>
                  </a:schemeClr>
                </a:solidFill>
                <a:latin typeface="+mj-lt"/>
                <a:ea typeface="Petrona Bold" pitchFamily="34" charset="-122"/>
                <a:cs typeface="Petrona Bold" pitchFamily="34" charset="-120"/>
              </a:rPr>
            </a:br>
            <a:r>
              <a:rPr lang="en-US" sz="5400" b="1" dirty="0">
                <a:solidFill>
                  <a:schemeClr val="bg2">
                    <a:lumMod val="50000"/>
                  </a:schemeClr>
                </a:solidFill>
                <a:latin typeface="+mj-lt"/>
                <a:ea typeface="Petrona Bold" pitchFamily="34" charset="-122"/>
                <a:cs typeface="Petrona Bold" pitchFamily="34" charset="-120"/>
              </a:rPr>
              <a:t>Multi-Gas Odor Analyzer</a:t>
            </a:r>
            <a:endParaRPr lang="en-US" sz="5400" dirty="0">
              <a:solidFill>
                <a:schemeClr val="bg2">
                  <a:lumMod val="50000"/>
                </a:schemeClr>
              </a:solidFill>
              <a:latin typeface="+mj-lt"/>
            </a:endParaRPr>
          </a:p>
        </p:txBody>
      </p:sp>
      <p:sp>
        <p:nvSpPr>
          <p:cNvPr id="4" name="Text 1"/>
          <p:cNvSpPr/>
          <p:nvPr/>
        </p:nvSpPr>
        <p:spPr>
          <a:xfrm>
            <a:off x="793790" y="2977924"/>
            <a:ext cx="7556421" cy="362903"/>
          </a:xfrm>
          <a:prstGeom prst="rect">
            <a:avLst/>
          </a:prstGeom>
          <a:noFill/>
          <a:ln/>
        </p:spPr>
        <p:txBody>
          <a:bodyPr wrap="none" lIns="0" tIns="0" rIns="0" bIns="0" rtlCol="0" anchor="t"/>
          <a:lstStyle/>
          <a:p>
            <a:pPr marL="0" indent="0" algn="l">
              <a:lnSpc>
                <a:spcPts val="2850"/>
              </a:lnSpc>
              <a:buNone/>
            </a:pPr>
            <a:r>
              <a:rPr lang="en-US" sz="2400" b="1" dirty="0">
                <a:solidFill>
                  <a:schemeClr val="bg2">
                    <a:lumMod val="50000"/>
                  </a:schemeClr>
                </a:solidFill>
                <a:latin typeface="Inter" pitchFamily="34" charset="0"/>
                <a:ea typeface="Inter" pitchFamily="34" charset="-122"/>
                <a:cs typeface="Inter" pitchFamily="34" charset="-120"/>
              </a:rPr>
              <a:t>Innovative Solution for Grain Storage Monitoring</a:t>
            </a:r>
            <a:endParaRPr lang="en-US" sz="2400" b="1" dirty="0">
              <a:solidFill>
                <a:schemeClr val="bg2">
                  <a:lumMod val="50000"/>
                </a:schemeClr>
              </a:solidFill>
            </a:endParaRPr>
          </a:p>
        </p:txBody>
      </p:sp>
      <p:sp>
        <p:nvSpPr>
          <p:cNvPr id="5" name="Text 2"/>
          <p:cNvSpPr/>
          <p:nvPr/>
        </p:nvSpPr>
        <p:spPr>
          <a:xfrm>
            <a:off x="793790" y="359597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Our project focuses on advanced gas detection to ensure grain storage quality and safety.</a:t>
            </a:r>
            <a:endParaRPr lang="en-US" sz="1750" dirty="0"/>
          </a:p>
        </p:txBody>
      </p:sp>
      <p:pic>
        <p:nvPicPr>
          <p:cNvPr id="10" name="Рисунок 9">
            <a:extLst>
              <a:ext uri="{FF2B5EF4-FFF2-40B4-BE49-F238E27FC236}">
                <a16:creationId xmlns:a16="http://schemas.microsoft.com/office/drawing/2014/main" id="{C3FE087C-05FB-45A6-A4F9-317F3AF8C02B}"/>
              </a:ext>
            </a:extLst>
          </p:cNvPr>
          <p:cNvPicPr>
            <a:picLocks noChangeAspect="1"/>
          </p:cNvPicPr>
          <p:nvPr/>
        </p:nvPicPr>
        <p:blipFill>
          <a:blip r:embed="rId3"/>
          <a:stretch>
            <a:fillRect/>
          </a:stretch>
        </p:blipFill>
        <p:spPr>
          <a:xfrm>
            <a:off x="10037135" y="0"/>
            <a:ext cx="4593265" cy="8229600"/>
          </a:xfrm>
          <a:prstGeom prst="rect">
            <a:avLst/>
          </a:prstGeom>
        </p:spPr>
      </p:pic>
      <p:pic>
        <p:nvPicPr>
          <p:cNvPr id="11" name="Рисунок 10">
            <a:extLst>
              <a:ext uri="{FF2B5EF4-FFF2-40B4-BE49-F238E27FC236}">
                <a16:creationId xmlns:a16="http://schemas.microsoft.com/office/drawing/2014/main" id="{00F53708-B451-46FE-930D-F0777634A0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550905" y="6289142"/>
            <a:ext cx="5914160" cy="16508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307147C-2D28-4E1E-A077-C09B19F2C127}"/>
              </a:ext>
            </a:extLst>
          </p:cNvPr>
          <p:cNvPicPr>
            <a:picLocks noChangeAspect="1"/>
          </p:cNvPicPr>
          <p:nvPr/>
        </p:nvPicPr>
        <p:blipFill>
          <a:blip r:embed="rId3">
            <a:lum bright="70000" contrast="-70000"/>
          </a:blip>
          <a:stretch>
            <a:fillRect/>
          </a:stretch>
        </p:blipFill>
        <p:spPr>
          <a:xfrm>
            <a:off x="11801497" y="7240428"/>
            <a:ext cx="2412214" cy="673337"/>
          </a:xfrm>
          <a:prstGeom prst="rect">
            <a:avLst/>
          </a:prstGeom>
        </p:spPr>
      </p:pic>
      <p:sp>
        <p:nvSpPr>
          <p:cNvPr id="15" name="Text 0">
            <a:extLst>
              <a:ext uri="{FF2B5EF4-FFF2-40B4-BE49-F238E27FC236}">
                <a16:creationId xmlns:a16="http://schemas.microsoft.com/office/drawing/2014/main" id="{7605D09A-890E-46D8-AD77-C70C8A5EED56}"/>
              </a:ext>
            </a:extLst>
          </p:cNvPr>
          <p:cNvSpPr/>
          <p:nvPr/>
        </p:nvSpPr>
        <p:spPr>
          <a:xfrm>
            <a:off x="6356895" y="4255681"/>
            <a:ext cx="7914017" cy="935747"/>
          </a:xfrm>
          <a:prstGeom prst="rect">
            <a:avLst/>
          </a:prstGeom>
          <a:noFill/>
          <a:ln/>
        </p:spPr>
        <p:txBody>
          <a:bodyPr wrap="square" lIns="0" tIns="0" rIns="0" bIns="0" rtlCol="0" anchor="t"/>
          <a:lstStyle/>
          <a:p>
            <a:r>
              <a:rPr lang="en-US" sz="4400" b="1" dirty="0">
                <a:solidFill>
                  <a:schemeClr val="bg2">
                    <a:lumMod val="50000"/>
                  </a:schemeClr>
                </a:solidFill>
                <a:effectLst/>
                <a:latin typeface="+mj-lt"/>
              </a:rPr>
              <a:t>Contacts</a:t>
            </a:r>
            <a:endParaRPr lang="en-US" sz="4400" b="1" dirty="0">
              <a:solidFill>
                <a:schemeClr val="bg2">
                  <a:lumMod val="50000"/>
                </a:schemeClr>
              </a:solidFill>
            </a:endParaRPr>
          </a:p>
        </p:txBody>
      </p:sp>
      <p:sp>
        <p:nvSpPr>
          <p:cNvPr id="6" name="Title 1">
            <a:extLst>
              <a:ext uri="{FF2B5EF4-FFF2-40B4-BE49-F238E27FC236}">
                <a16:creationId xmlns:a16="http://schemas.microsoft.com/office/drawing/2014/main" id="{4221B2F0-04AE-4011-855F-931BE21E0645}"/>
              </a:ext>
            </a:extLst>
          </p:cNvPr>
          <p:cNvSpPr txBox="1">
            <a:spLocks/>
          </p:cNvSpPr>
          <p:nvPr/>
        </p:nvSpPr>
        <p:spPr>
          <a:xfrm>
            <a:off x="7824487" y="8237113"/>
            <a:ext cx="5708342" cy="9948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7" name="TextBox 6">
            <a:extLst>
              <a:ext uri="{FF2B5EF4-FFF2-40B4-BE49-F238E27FC236}">
                <a16:creationId xmlns:a16="http://schemas.microsoft.com/office/drawing/2014/main" id="{51DFCA4A-9A46-4E87-873B-9C276E99DC4B}"/>
              </a:ext>
            </a:extLst>
          </p:cNvPr>
          <p:cNvSpPr txBox="1"/>
          <p:nvPr/>
        </p:nvSpPr>
        <p:spPr>
          <a:xfrm>
            <a:off x="6280190" y="5179684"/>
            <a:ext cx="5708342" cy="2241639"/>
          </a:xfrm>
          <a:prstGeom prst="rect">
            <a:avLst/>
          </a:prstGeom>
          <a:solidFill>
            <a:schemeClr val="bg2">
              <a:lumMod val="75000"/>
              <a:alpha val="0"/>
            </a:schemeClr>
          </a:solidFill>
        </p:spPr>
        <p:txBody>
          <a:bodyPr wrap="square" rtlCol="0">
            <a:spAutoFit/>
          </a:bodyPr>
          <a:lstStyle/>
          <a:p>
            <a:pPr>
              <a:spcAft>
                <a:spcPts val="1400"/>
              </a:spcAft>
            </a:pPr>
            <a:r>
              <a:rPr lang="en-US" sz="3200" dirty="0">
                <a:solidFill>
                  <a:schemeClr val="bg2">
                    <a:lumMod val="50000"/>
                  </a:schemeClr>
                </a:solidFill>
                <a:effectLst/>
                <a:latin typeface="+mj-lt"/>
              </a:rPr>
              <a:t>Email: </a:t>
            </a:r>
            <a:r>
              <a:rPr lang="en-US" sz="3200" b="1" dirty="0">
                <a:solidFill>
                  <a:schemeClr val="bg2">
                    <a:lumMod val="50000"/>
                  </a:schemeClr>
                </a:solidFill>
                <a:effectLst/>
                <a:latin typeface="+mj-lt"/>
              </a:rPr>
              <a:t>vlastopulo0722@gmal.com </a:t>
            </a:r>
            <a:endParaRPr lang="en-US" sz="3200" dirty="0">
              <a:solidFill>
                <a:schemeClr val="bg2">
                  <a:lumMod val="50000"/>
                </a:schemeClr>
              </a:solidFill>
              <a:effectLst/>
              <a:latin typeface="+mj-lt"/>
            </a:endParaRPr>
          </a:p>
          <a:p>
            <a:pPr>
              <a:spcAft>
                <a:spcPts val="1400"/>
              </a:spcAft>
            </a:pPr>
            <a:r>
              <a:rPr lang="en-US" sz="3200" dirty="0">
                <a:solidFill>
                  <a:schemeClr val="bg2">
                    <a:lumMod val="50000"/>
                  </a:schemeClr>
                </a:solidFill>
                <a:effectLst/>
                <a:latin typeface="+mj-lt"/>
              </a:rPr>
              <a:t>Phone: </a:t>
            </a:r>
            <a:br>
              <a:rPr lang="en-US" sz="3200" b="1" dirty="0">
                <a:solidFill>
                  <a:schemeClr val="bg2">
                    <a:lumMod val="50000"/>
                  </a:schemeClr>
                </a:solidFill>
                <a:effectLst/>
                <a:latin typeface="+mj-lt"/>
              </a:rPr>
            </a:br>
            <a:r>
              <a:rPr lang="en-US" sz="3200" b="1" dirty="0">
                <a:solidFill>
                  <a:schemeClr val="bg2">
                    <a:lumMod val="50000"/>
                  </a:schemeClr>
                </a:solidFill>
                <a:effectLst/>
                <a:latin typeface="+mj-lt"/>
              </a:rPr>
              <a:t>+380-996776823</a:t>
            </a:r>
            <a:endParaRPr lang="en-US" sz="3200" dirty="0">
              <a:solidFill>
                <a:schemeClr val="bg2">
                  <a:lumMod val="50000"/>
                </a:schemeClr>
              </a:solidFill>
              <a:effectLst/>
              <a:latin typeface="+mj-lt"/>
            </a:endParaRPr>
          </a:p>
        </p:txBody>
      </p:sp>
      <p:sp>
        <p:nvSpPr>
          <p:cNvPr id="8" name="Title 1">
            <a:extLst>
              <a:ext uri="{FF2B5EF4-FFF2-40B4-BE49-F238E27FC236}">
                <a16:creationId xmlns:a16="http://schemas.microsoft.com/office/drawing/2014/main" id="{FD65C88A-C9B8-42FF-B320-9F0A77A87A53}"/>
              </a:ext>
            </a:extLst>
          </p:cNvPr>
          <p:cNvSpPr txBox="1">
            <a:spLocks/>
          </p:cNvSpPr>
          <p:nvPr/>
        </p:nvSpPr>
        <p:spPr>
          <a:xfrm>
            <a:off x="5486400" y="147327"/>
            <a:ext cx="5708342" cy="9948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sz="3200">
                <a:solidFill>
                  <a:srgbClr val="235591"/>
                </a:solidFill>
              </a:defRPr>
            </a:pPr>
            <a:r>
              <a:rPr lang="en-US" sz="4000" b="1" dirty="0">
                <a:solidFill>
                  <a:schemeClr val="bg2">
                    <a:lumMod val="50000"/>
                  </a:schemeClr>
                </a:solidFill>
                <a:effectLst/>
                <a:ea typeface="Times New Roman" panose="02020603050405020304" pitchFamily="18" charset="0"/>
                <a:cs typeface="Times New Roman" panose="02020603050405020304" pitchFamily="18" charset="0"/>
              </a:rPr>
              <a:t>List of participants</a:t>
            </a:r>
            <a:endParaRPr lang="en-US" sz="4000" b="1" dirty="0">
              <a:solidFill>
                <a:schemeClr val="bg2">
                  <a:lumMod val="50000"/>
                </a:schemeClr>
              </a:solidFill>
            </a:endParaRPr>
          </a:p>
        </p:txBody>
      </p:sp>
      <p:graphicFrame>
        <p:nvGraphicFramePr>
          <p:cNvPr id="3" name="Таблица 2">
            <a:extLst>
              <a:ext uri="{FF2B5EF4-FFF2-40B4-BE49-F238E27FC236}">
                <a16:creationId xmlns:a16="http://schemas.microsoft.com/office/drawing/2014/main" id="{A20FAC7F-6514-4445-BC7A-329BF32EFEB2}"/>
              </a:ext>
            </a:extLst>
          </p:cNvPr>
          <p:cNvGraphicFramePr>
            <a:graphicFrameLocks noGrp="1"/>
          </p:cNvGraphicFramePr>
          <p:nvPr>
            <p:extLst>
              <p:ext uri="{D42A27DB-BD31-4B8C-83A1-F6EECF244321}">
                <p14:modId xmlns:p14="http://schemas.microsoft.com/office/powerpoint/2010/main" val="3607369622"/>
              </p:ext>
            </p:extLst>
          </p:nvPr>
        </p:nvGraphicFramePr>
        <p:xfrm>
          <a:off x="6012871" y="1845686"/>
          <a:ext cx="8252748" cy="1423687"/>
        </p:xfrm>
        <a:graphic>
          <a:graphicData uri="http://schemas.openxmlformats.org/drawingml/2006/table">
            <a:tbl>
              <a:tblPr>
                <a:effectLst>
                  <a:outerShdw blurRad="50800" dist="50800" dir="5400000" sx="1000" sy="1000" algn="ctr" rotWithShape="0">
                    <a:srgbClr val="000000"/>
                  </a:outerShdw>
                </a:effectLst>
                <a:tableStyleId>{5C22544A-7EE6-4342-B048-85BDC9FD1C3A}</a:tableStyleId>
              </a:tblPr>
              <a:tblGrid>
                <a:gridCol w="3032568">
                  <a:extLst>
                    <a:ext uri="{9D8B030D-6E8A-4147-A177-3AD203B41FA5}">
                      <a16:colId xmlns:a16="http://schemas.microsoft.com/office/drawing/2014/main" val="498573177"/>
                    </a:ext>
                  </a:extLst>
                </a:gridCol>
                <a:gridCol w="3206187">
                  <a:extLst>
                    <a:ext uri="{9D8B030D-6E8A-4147-A177-3AD203B41FA5}">
                      <a16:colId xmlns:a16="http://schemas.microsoft.com/office/drawing/2014/main" val="473574374"/>
                    </a:ext>
                  </a:extLst>
                </a:gridCol>
                <a:gridCol w="2013993">
                  <a:extLst>
                    <a:ext uri="{9D8B030D-6E8A-4147-A177-3AD203B41FA5}">
                      <a16:colId xmlns:a16="http://schemas.microsoft.com/office/drawing/2014/main" val="3764875758"/>
                    </a:ext>
                  </a:extLst>
                </a:gridCol>
              </a:tblGrid>
              <a:tr h="718948">
                <a:tc>
                  <a:txBody>
                    <a:bodyPr/>
                    <a:lstStyle/>
                    <a:p>
                      <a:pPr>
                        <a:lnSpc>
                          <a:spcPct val="107000"/>
                        </a:lnSpc>
                        <a:spcAft>
                          <a:spcPts val="800"/>
                        </a:spcAft>
                      </a:pPr>
                      <a:r>
                        <a:rPr lang="en-GB" sz="1800" b="1" dirty="0">
                          <a:solidFill>
                            <a:schemeClr val="bg2">
                              <a:lumMod val="50000"/>
                            </a:schemeClr>
                          </a:solidFill>
                          <a:effectLst/>
                        </a:rPr>
                        <a:t>Participant No. *</a:t>
                      </a:r>
                      <a:endParaRPr lang="en-GB" sz="18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9705" marB="0">
                    <a:solidFill>
                      <a:schemeClr val="bg2">
                        <a:lumMod val="75000"/>
                        <a:alpha val="0"/>
                      </a:schemeClr>
                    </a:solidFill>
                  </a:tcPr>
                </a:tc>
                <a:tc>
                  <a:txBody>
                    <a:bodyPr/>
                    <a:lstStyle/>
                    <a:p>
                      <a:pPr>
                        <a:lnSpc>
                          <a:spcPct val="107000"/>
                        </a:lnSpc>
                        <a:spcAft>
                          <a:spcPts val="800"/>
                        </a:spcAft>
                      </a:pPr>
                      <a:r>
                        <a:rPr lang="en-GB" sz="1800" b="1" dirty="0">
                          <a:solidFill>
                            <a:schemeClr val="bg2">
                              <a:lumMod val="50000"/>
                            </a:schemeClr>
                          </a:solidFill>
                          <a:effectLst/>
                        </a:rPr>
                        <a:t>Organisation name</a:t>
                      </a:r>
                      <a:endParaRPr lang="en-GB" sz="18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9705" marB="0">
                    <a:solidFill>
                      <a:schemeClr val="bg2">
                        <a:lumMod val="75000"/>
                        <a:alpha val="0"/>
                      </a:schemeClr>
                    </a:solidFill>
                  </a:tcPr>
                </a:tc>
                <a:tc>
                  <a:txBody>
                    <a:bodyPr/>
                    <a:lstStyle/>
                    <a:p>
                      <a:pPr>
                        <a:lnSpc>
                          <a:spcPct val="107000"/>
                        </a:lnSpc>
                        <a:spcAft>
                          <a:spcPts val="800"/>
                        </a:spcAft>
                      </a:pPr>
                      <a:r>
                        <a:rPr lang="en-GB" sz="1800" b="1" dirty="0">
                          <a:solidFill>
                            <a:schemeClr val="bg2">
                              <a:lumMod val="50000"/>
                            </a:schemeClr>
                          </a:solidFill>
                          <a:effectLst/>
                        </a:rPr>
                        <a:t>Country</a:t>
                      </a:r>
                      <a:endParaRPr lang="en-GB" sz="18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9705" marB="0">
                    <a:solidFill>
                      <a:schemeClr val="bg2">
                        <a:lumMod val="75000"/>
                        <a:alpha val="0"/>
                      </a:schemeClr>
                    </a:solidFill>
                  </a:tcPr>
                </a:tc>
                <a:extLst>
                  <a:ext uri="{0D108BD9-81ED-4DB2-BD59-A6C34878D82A}">
                    <a16:rowId xmlns:a16="http://schemas.microsoft.com/office/drawing/2014/main" val="3135716230"/>
                  </a:ext>
                </a:extLst>
              </a:tr>
              <a:tr h="704739">
                <a:tc>
                  <a:txBody>
                    <a:bodyPr/>
                    <a:lstStyle/>
                    <a:p>
                      <a:pPr>
                        <a:lnSpc>
                          <a:spcPct val="107000"/>
                        </a:lnSpc>
                        <a:spcAft>
                          <a:spcPts val="800"/>
                        </a:spcAft>
                      </a:pPr>
                      <a:r>
                        <a:rPr lang="en-GB" sz="2400" b="1" dirty="0">
                          <a:solidFill>
                            <a:schemeClr val="bg2">
                              <a:lumMod val="50000"/>
                            </a:schemeClr>
                          </a:solidFill>
                          <a:effectLst/>
                        </a:rPr>
                        <a:t>1 (Coordinator)</a:t>
                      </a:r>
                      <a:endParaRPr lang="en-GB" sz="24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9705" marB="0">
                    <a:solidFill>
                      <a:schemeClr val="bg2">
                        <a:lumMod val="75000"/>
                        <a:alpha val="0"/>
                      </a:schemeClr>
                    </a:solidFill>
                  </a:tcPr>
                </a:tc>
                <a:tc>
                  <a:txBody>
                    <a:bodyPr/>
                    <a:lstStyle/>
                    <a:p>
                      <a:pPr>
                        <a:lnSpc>
                          <a:spcPct val="107000"/>
                        </a:lnSpc>
                        <a:spcAft>
                          <a:spcPts val="800"/>
                        </a:spcAft>
                      </a:pPr>
                      <a:r>
                        <a:rPr lang="en-US" sz="2400" b="1" dirty="0">
                          <a:solidFill>
                            <a:schemeClr val="bg2">
                              <a:lumMod val="50000"/>
                            </a:schemeClr>
                          </a:solidFill>
                          <a:effectLst/>
                        </a:rPr>
                        <a:t>Harvard Marine LLC</a:t>
                      </a:r>
                      <a:endParaRPr lang="en-US" sz="24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9705" marB="0">
                    <a:solidFill>
                      <a:schemeClr val="bg2">
                        <a:lumMod val="75000"/>
                        <a:alpha val="0"/>
                      </a:schemeClr>
                    </a:solidFill>
                  </a:tcPr>
                </a:tc>
                <a:tc>
                  <a:txBody>
                    <a:bodyPr/>
                    <a:lstStyle/>
                    <a:p>
                      <a:pPr>
                        <a:lnSpc>
                          <a:spcPct val="107000"/>
                        </a:lnSpc>
                        <a:spcAft>
                          <a:spcPts val="800"/>
                        </a:spcAft>
                      </a:pPr>
                      <a:r>
                        <a:rPr lang="en-GB" sz="2400" b="1" dirty="0">
                          <a:solidFill>
                            <a:schemeClr val="bg2">
                              <a:lumMod val="50000"/>
                            </a:schemeClr>
                          </a:solidFill>
                          <a:effectLst/>
                        </a:rPr>
                        <a:t>Ukraine</a:t>
                      </a:r>
                      <a:endParaRPr lang="en-GB" sz="24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9705" marB="0">
                    <a:solidFill>
                      <a:schemeClr val="bg2">
                        <a:lumMod val="75000"/>
                        <a:alpha val="0"/>
                      </a:schemeClr>
                    </a:solidFill>
                  </a:tcPr>
                </a:tc>
                <a:extLst>
                  <a:ext uri="{0D108BD9-81ED-4DB2-BD59-A6C34878D82A}">
                    <a16:rowId xmlns:a16="http://schemas.microsoft.com/office/drawing/2014/main" val="2086535079"/>
                  </a:ext>
                </a:extLst>
              </a:tr>
            </a:tbl>
          </a:graphicData>
        </a:graphic>
      </p:graphicFrame>
      <p:pic>
        <p:nvPicPr>
          <p:cNvPr id="5" name="Рисунок 4">
            <a:extLst>
              <a:ext uri="{FF2B5EF4-FFF2-40B4-BE49-F238E27FC236}">
                <a16:creationId xmlns:a16="http://schemas.microsoft.com/office/drawing/2014/main" id="{363C515D-6A56-4CA7-862F-F03E2F1302F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00000"/>
                    </a14:imgEffect>
                    <a14:imgEffect>
                      <a14:brightnessContrast contrast="-40000"/>
                    </a14:imgEffect>
                  </a14:imgLayer>
                </a14:imgProps>
              </a:ext>
            </a:extLst>
          </a:blip>
          <a:stretch>
            <a:fillRect/>
          </a:stretch>
        </p:blipFill>
        <p:spPr>
          <a:xfrm>
            <a:off x="0" y="7513"/>
            <a:ext cx="4593265" cy="8229600"/>
          </a:xfrm>
          <a:prstGeom prst="rect">
            <a:avLst/>
          </a:prstGeom>
        </p:spPr>
      </p:pic>
    </p:spTree>
    <p:extLst>
      <p:ext uri="{BB962C8B-B14F-4D97-AF65-F5344CB8AC3E}">
        <p14:creationId xmlns:p14="http://schemas.microsoft.com/office/powerpoint/2010/main" val="236483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chemeClr val="tx2"/>
        </a:solidFill>
        <a:effectLst/>
      </p:bgPr>
    </p:bg>
    <p:spTree>
      <p:nvGrpSpPr>
        <p:cNvPr id="1" name=""/>
        <p:cNvGrpSpPr/>
        <p:nvPr/>
      </p:nvGrpSpPr>
      <p:grpSpPr>
        <a:xfrm>
          <a:off x="0" y="0"/>
          <a:ext cx="0" cy="0"/>
          <a:chOff x="0" y="0"/>
          <a:chExt cx="0" cy="0"/>
        </a:xfrm>
      </p:grpSpPr>
      <p:sp>
        <p:nvSpPr>
          <p:cNvPr id="2" name="Text 0"/>
          <p:cNvSpPr/>
          <p:nvPr/>
        </p:nvSpPr>
        <p:spPr>
          <a:xfrm>
            <a:off x="5289630" y="602366"/>
            <a:ext cx="7094299" cy="485654"/>
          </a:xfrm>
          <a:prstGeom prst="rect">
            <a:avLst/>
          </a:prstGeom>
          <a:noFill/>
          <a:ln/>
        </p:spPr>
        <p:txBody>
          <a:bodyPr wrap="none" lIns="0" tIns="0" rIns="0" bIns="0" rtlCol="0" anchor="t"/>
          <a:lstStyle/>
          <a:p>
            <a:pPr marL="0" indent="0" algn="l">
              <a:lnSpc>
                <a:spcPts val="5850"/>
              </a:lnSpc>
              <a:buNone/>
            </a:pPr>
            <a:r>
              <a:rPr lang="en-US" sz="4650" b="1" dirty="0">
                <a:solidFill>
                  <a:schemeClr val="bg2">
                    <a:lumMod val="50000"/>
                  </a:schemeClr>
                </a:solidFill>
                <a:latin typeface="+mj-lt"/>
                <a:ea typeface="Petrona Bold" pitchFamily="34" charset="-122"/>
                <a:cs typeface="Petrona Bold" pitchFamily="34" charset="-120"/>
              </a:rPr>
              <a:t>The Problem: </a:t>
            </a:r>
            <a:br>
              <a:rPr lang="ru-RU" sz="4650" b="1" dirty="0">
                <a:solidFill>
                  <a:schemeClr val="bg2">
                    <a:lumMod val="50000"/>
                  </a:schemeClr>
                </a:solidFill>
                <a:latin typeface="+mj-lt"/>
                <a:ea typeface="Petrona Bold" pitchFamily="34" charset="-122"/>
                <a:cs typeface="Petrona Bold" pitchFamily="34" charset="-120"/>
              </a:rPr>
            </a:br>
            <a:r>
              <a:rPr lang="en-US" sz="4650" b="1" dirty="0">
                <a:solidFill>
                  <a:schemeClr val="bg2">
                    <a:lumMod val="50000"/>
                  </a:schemeClr>
                </a:solidFill>
                <a:latin typeface="+mj-lt"/>
                <a:ea typeface="Petrona Bold" pitchFamily="34" charset="-122"/>
                <a:cs typeface="Petrona Bold" pitchFamily="34" charset="-120"/>
              </a:rPr>
              <a:t>Why Early Detection Matters</a:t>
            </a:r>
            <a:endParaRPr lang="en-US" sz="4650" dirty="0">
              <a:solidFill>
                <a:schemeClr val="bg2">
                  <a:lumMod val="50000"/>
                </a:schemeClr>
              </a:solidFill>
              <a:latin typeface="+mj-lt"/>
            </a:endParaRPr>
          </a:p>
        </p:txBody>
      </p:sp>
      <p:sp>
        <p:nvSpPr>
          <p:cNvPr id="4" name="Text 1"/>
          <p:cNvSpPr/>
          <p:nvPr/>
        </p:nvSpPr>
        <p:spPr>
          <a:xfrm>
            <a:off x="7599521" y="234481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Grain losses are a major economic issue</a:t>
            </a:r>
            <a:endParaRPr lang="en-US" sz="1750" dirty="0"/>
          </a:p>
        </p:txBody>
      </p:sp>
      <p:sp>
        <p:nvSpPr>
          <p:cNvPr id="5" name="Text 2"/>
          <p:cNvSpPr/>
          <p:nvPr/>
        </p:nvSpPr>
        <p:spPr>
          <a:xfrm>
            <a:off x="7599521" y="2787015"/>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Early detection of spoilage is critical</a:t>
            </a:r>
            <a:endParaRPr lang="en-US" sz="1750" dirty="0"/>
          </a:p>
        </p:txBody>
      </p:sp>
      <p:sp>
        <p:nvSpPr>
          <p:cNvPr id="6" name="Text 3"/>
          <p:cNvSpPr/>
          <p:nvPr/>
        </p:nvSpPr>
        <p:spPr>
          <a:xfrm>
            <a:off x="7599521" y="322921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Traditional methods are insufficient</a:t>
            </a:r>
            <a:endParaRPr lang="en-US" sz="1750" dirty="0"/>
          </a:p>
        </p:txBody>
      </p:sp>
      <p:sp>
        <p:nvSpPr>
          <p:cNvPr id="9" name="TextBox 8">
            <a:extLst>
              <a:ext uri="{FF2B5EF4-FFF2-40B4-BE49-F238E27FC236}">
                <a16:creationId xmlns:a16="http://schemas.microsoft.com/office/drawing/2014/main" id="{EDA523C2-55C8-40FF-991A-2EC0BA626A56}"/>
              </a:ext>
            </a:extLst>
          </p:cNvPr>
          <p:cNvSpPr txBox="1"/>
          <p:nvPr/>
        </p:nvSpPr>
        <p:spPr>
          <a:xfrm>
            <a:off x="5578997" y="4479403"/>
            <a:ext cx="7280476" cy="1723805"/>
          </a:xfrm>
          <a:prstGeom prst="rect">
            <a:avLst/>
          </a:prstGeom>
          <a:noFill/>
        </p:spPr>
        <p:txBody>
          <a:bodyPr wrap="square" rtlCol="0">
            <a:spAutoFit/>
          </a:bodyPr>
          <a:lstStyle/>
          <a:p>
            <a:pPr>
              <a:lnSpc>
                <a:spcPct val="120000"/>
              </a:lnSpc>
            </a:pPr>
            <a:r>
              <a:rPr lang="en-US" b="0" i="0" dirty="0">
                <a:solidFill>
                  <a:schemeClr val="bg2">
                    <a:lumMod val="50000"/>
                  </a:schemeClr>
                </a:solidFill>
                <a:effectLst/>
                <a:latin typeface="Arial" panose="020B0604020202020204" pitchFamily="34" charset="0"/>
                <a:cs typeface="Arial" panose="020B0604020202020204" pitchFamily="34" charset="0"/>
              </a:rPr>
              <a:t>Grain storage losses result in significant economic impact. Early identification of spoilage, bioactivity, and pests is crucial, yet conventional monitoring methods often lack sensitivity, detecting issues only when damage is already substantial and harder to reverse.</a:t>
            </a:r>
            <a:endParaRPr lang="LID4096" dirty="0">
              <a:solidFill>
                <a:schemeClr val="bg2">
                  <a:lumMod val="50000"/>
                </a:schemeClr>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7E8388B0-16E1-4D84-AB77-0360DD4778C6}"/>
              </a:ext>
            </a:extLst>
          </p:cNvPr>
          <p:cNvPicPr>
            <a:picLocks noChangeAspect="1"/>
          </p:cNvPicPr>
          <p:nvPr/>
        </p:nvPicPr>
        <p:blipFill>
          <a:blip r:embed="rId3">
            <a:lum bright="70000" contrast="-70000"/>
          </a:blip>
          <a:stretch>
            <a:fillRect/>
          </a:stretch>
        </p:blipFill>
        <p:spPr>
          <a:xfrm>
            <a:off x="11801497" y="7240428"/>
            <a:ext cx="2412214" cy="673337"/>
          </a:xfrm>
          <a:prstGeom prst="rect">
            <a:avLst/>
          </a:prstGeom>
        </p:spPr>
      </p:pic>
      <p:pic>
        <p:nvPicPr>
          <p:cNvPr id="11" name="Рисунок 10">
            <a:extLst>
              <a:ext uri="{FF2B5EF4-FFF2-40B4-BE49-F238E27FC236}">
                <a16:creationId xmlns:a16="http://schemas.microsoft.com/office/drawing/2014/main" id="{CAF903F6-FF2A-4010-9422-A218847D5E4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0" y="0"/>
            <a:ext cx="4593265" cy="8229600"/>
          </a:xfrm>
          <a:prstGeom prst="rect">
            <a:avLst/>
          </a:prstGeom>
        </p:spPr>
      </p:pic>
      <p:pic>
        <p:nvPicPr>
          <p:cNvPr id="12" name="Рисунок 11">
            <a:extLst>
              <a:ext uri="{FF2B5EF4-FFF2-40B4-BE49-F238E27FC236}">
                <a16:creationId xmlns:a16="http://schemas.microsoft.com/office/drawing/2014/main" id="{E2FF1579-83FB-49F2-8D58-10BC88F3FFB5}"/>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52400" y="152400"/>
            <a:ext cx="4593265"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chemeClr val="tx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l="10127"/>
          <a:stretch/>
        </p:blipFill>
        <p:spPr>
          <a:xfrm>
            <a:off x="0" y="0"/>
            <a:ext cx="4930815" cy="8229600"/>
          </a:xfrm>
          <a:prstGeom prst="rect">
            <a:avLst/>
          </a:prstGeom>
        </p:spPr>
      </p:pic>
      <p:sp>
        <p:nvSpPr>
          <p:cNvPr id="3" name="Text 0"/>
          <p:cNvSpPr/>
          <p:nvPr/>
        </p:nvSpPr>
        <p:spPr>
          <a:xfrm>
            <a:off x="6280190" y="989052"/>
            <a:ext cx="7556421" cy="1488519"/>
          </a:xfrm>
          <a:prstGeom prst="rect">
            <a:avLst/>
          </a:prstGeom>
          <a:noFill/>
          <a:ln/>
        </p:spPr>
        <p:txBody>
          <a:bodyPr wrap="square" lIns="0" tIns="0" rIns="0" bIns="0" rtlCol="0" anchor="t"/>
          <a:lstStyle/>
          <a:p>
            <a:pPr marL="0" indent="0" algn="l">
              <a:lnSpc>
                <a:spcPts val="5850"/>
              </a:lnSpc>
              <a:buNone/>
            </a:pPr>
            <a:r>
              <a:rPr lang="en-US" sz="4650" b="1" dirty="0">
                <a:solidFill>
                  <a:schemeClr val="bg2">
                    <a:lumMod val="50000"/>
                  </a:schemeClr>
                </a:solidFill>
                <a:latin typeface="+mj-lt"/>
                <a:ea typeface="Petrona Bold" pitchFamily="34" charset="-122"/>
                <a:cs typeface="Petrona Bold" pitchFamily="34" charset="-120"/>
              </a:rPr>
              <a:t>What is a Multi-Gas </a:t>
            </a:r>
            <a:br>
              <a:rPr lang="ru-RU" sz="4650" b="1" dirty="0">
                <a:solidFill>
                  <a:schemeClr val="bg2">
                    <a:lumMod val="50000"/>
                  </a:schemeClr>
                </a:solidFill>
                <a:latin typeface="+mj-lt"/>
                <a:ea typeface="Petrona Bold" pitchFamily="34" charset="-122"/>
                <a:cs typeface="Petrona Bold" pitchFamily="34" charset="-120"/>
              </a:rPr>
            </a:br>
            <a:r>
              <a:rPr lang="en-US" sz="4650" b="1" dirty="0">
                <a:solidFill>
                  <a:schemeClr val="bg2">
                    <a:lumMod val="50000"/>
                  </a:schemeClr>
                </a:solidFill>
                <a:latin typeface="+mj-lt"/>
                <a:ea typeface="Petrona Bold" pitchFamily="34" charset="-122"/>
                <a:cs typeface="Petrona Bold" pitchFamily="34" charset="-120"/>
              </a:rPr>
              <a:t>Odor Analyzer?</a:t>
            </a:r>
            <a:endParaRPr lang="en-US" sz="4650" dirty="0">
              <a:solidFill>
                <a:schemeClr val="bg2">
                  <a:lumMod val="50000"/>
                </a:schemeClr>
              </a:solidFill>
              <a:latin typeface="+mj-lt"/>
            </a:endParaRPr>
          </a:p>
        </p:txBody>
      </p:sp>
      <p:sp>
        <p:nvSpPr>
          <p:cNvPr id="4" name="Shape 1"/>
          <p:cNvSpPr/>
          <p:nvPr/>
        </p:nvSpPr>
        <p:spPr>
          <a:xfrm>
            <a:off x="6280190" y="2817733"/>
            <a:ext cx="226814" cy="1360884"/>
          </a:xfrm>
          <a:prstGeom prst="roundRect">
            <a:avLst>
              <a:gd name="adj" fmla="val 42003"/>
            </a:avLst>
          </a:prstGeom>
          <a:solidFill>
            <a:srgbClr val="CCEEFF"/>
          </a:solidFill>
          <a:ln w="7620">
            <a:solidFill>
              <a:srgbClr val="B2D4E5"/>
            </a:solidFill>
            <a:prstDash val="solid"/>
          </a:ln>
        </p:spPr>
        <p:txBody>
          <a:bodyPr/>
          <a:lstStyle/>
          <a:p>
            <a:endParaRPr lang="ru-RU"/>
          </a:p>
        </p:txBody>
      </p:sp>
      <p:sp>
        <p:nvSpPr>
          <p:cNvPr id="5" name="Text 2"/>
          <p:cNvSpPr/>
          <p:nvPr/>
        </p:nvSpPr>
        <p:spPr>
          <a:xfrm>
            <a:off x="6733818" y="3044547"/>
            <a:ext cx="3848338"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Simultaneous Measurement</a:t>
            </a:r>
            <a:endParaRPr lang="en-US" sz="2300" dirty="0"/>
          </a:p>
        </p:txBody>
      </p:sp>
      <p:sp>
        <p:nvSpPr>
          <p:cNvPr id="6" name="Text 3"/>
          <p:cNvSpPr/>
          <p:nvPr/>
        </p:nvSpPr>
        <p:spPr>
          <a:xfrm>
            <a:off x="6733818" y="3552706"/>
            <a:ext cx="7102793"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Measures multiple gas concentrations at once.</a:t>
            </a:r>
            <a:endParaRPr lang="en-US" sz="1750" dirty="0"/>
          </a:p>
        </p:txBody>
      </p:sp>
      <p:sp>
        <p:nvSpPr>
          <p:cNvPr id="7" name="Shape 4"/>
          <p:cNvSpPr/>
          <p:nvPr/>
        </p:nvSpPr>
        <p:spPr>
          <a:xfrm>
            <a:off x="6620351" y="4348639"/>
            <a:ext cx="226814" cy="1360884"/>
          </a:xfrm>
          <a:prstGeom prst="roundRect">
            <a:avLst>
              <a:gd name="adj" fmla="val 42003"/>
            </a:avLst>
          </a:prstGeom>
          <a:solidFill>
            <a:srgbClr val="CCEEFF"/>
          </a:solidFill>
          <a:ln w="7620">
            <a:solidFill>
              <a:srgbClr val="B2D4E5"/>
            </a:solidFill>
            <a:prstDash val="solid"/>
          </a:ln>
        </p:spPr>
        <p:txBody>
          <a:bodyPr/>
          <a:lstStyle/>
          <a:p>
            <a:endParaRPr lang="ru-RU"/>
          </a:p>
        </p:txBody>
      </p:sp>
      <p:sp>
        <p:nvSpPr>
          <p:cNvPr id="8" name="Text 5"/>
          <p:cNvSpPr/>
          <p:nvPr/>
        </p:nvSpPr>
        <p:spPr>
          <a:xfrm>
            <a:off x="7073979" y="4575453"/>
            <a:ext cx="3886795"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Comprehensive Odor Profile</a:t>
            </a:r>
            <a:endParaRPr lang="en-US" sz="2300" dirty="0"/>
          </a:p>
        </p:txBody>
      </p:sp>
      <p:sp>
        <p:nvSpPr>
          <p:cNvPr id="9" name="Text 6"/>
          <p:cNvSpPr/>
          <p:nvPr/>
        </p:nvSpPr>
        <p:spPr>
          <a:xfrm>
            <a:off x="7073979" y="5083612"/>
            <a:ext cx="6762631"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Creates a detailed snapshot of the storage environment.</a:t>
            </a:r>
            <a:endParaRPr lang="en-US" sz="1750" dirty="0"/>
          </a:p>
        </p:txBody>
      </p:sp>
      <p:sp>
        <p:nvSpPr>
          <p:cNvPr id="10" name="Shape 7"/>
          <p:cNvSpPr/>
          <p:nvPr/>
        </p:nvSpPr>
        <p:spPr>
          <a:xfrm>
            <a:off x="6960632" y="5879544"/>
            <a:ext cx="226814" cy="1360884"/>
          </a:xfrm>
          <a:prstGeom prst="roundRect">
            <a:avLst>
              <a:gd name="adj" fmla="val 42003"/>
            </a:avLst>
          </a:prstGeom>
          <a:solidFill>
            <a:srgbClr val="CCEEFF"/>
          </a:solidFill>
          <a:ln w="7620">
            <a:solidFill>
              <a:srgbClr val="B2D4E5"/>
            </a:solidFill>
            <a:prstDash val="solid"/>
          </a:ln>
        </p:spPr>
        <p:txBody>
          <a:bodyPr/>
          <a:lstStyle/>
          <a:p>
            <a:endParaRPr lang="ru-RU"/>
          </a:p>
        </p:txBody>
      </p:sp>
      <p:sp>
        <p:nvSpPr>
          <p:cNvPr id="11" name="Text 8"/>
          <p:cNvSpPr/>
          <p:nvPr/>
        </p:nvSpPr>
        <p:spPr>
          <a:xfrm>
            <a:off x="7414260" y="610635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Proactive Detection</a:t>
            </a:r>
            <a:endParaRPr lang="en-US" sz="2300" dirty="0"/>
          </a:p>
        </p:txBody>
      </p:sp>
      <p:sp>
        <p:nvSpPr>
          <p:cNvPr id="12" name="Text 9"/>
          <p:cNvSpPr/>
          <p:nvPr/>
        </p:nvSpPr>
        <p:spPr>
          <a:xfrm>
            <a:off x="7414260" y="6614517"/>
            <a:ext cx="6422350"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Identifies issues before visible spoilage appears.</a:t>
            </a:r>
            <a:endParaRPr lang="en-US" sz="1750" dirty="0"/>
          </a:p>
        </p:txBody>
      </p:sp>
      <p:pic>
        <p:nvPicPr>
          <p:cNvPr id="14" name="Рисунок 13">
            <a:extLst>
              <a:ext uri="{FF2B5EF4-FFF2-40B4-BE49-F238E27FC236}">
                <a16:creationId xmlns:a16="http://schemas.microsoft.com/office/drawing/2014/main" id="{28DFA0F0-78C1-47D0-8C2F-FE5B6919DDCE}"/>
              </a:ext>
            </a:extLst>
          </p:cNvPr>
          <p:cNvPicPr>
            <a:picLocks noChangeAspect="1"/>
          </p:cNvPicPr>
          <p:nvPr/>
        </p:nvPicPr>
        <p:blipFill>
          <a:blip r:embed="rId4">
            <a:lum bright="70000" contrast="-70000"/>
          </a:blip>
          <a:stretch>
            <a:fillRect/>
          </a:stretch>
        </p:blipFill>
        <p:spPr>
          <a:xfrm>
            <a:off x="11801497" y="7240428"/>
            <a:ext cx="2412214" cy="67333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chemeClr val="tx2"/>
        </a:solidFill>
        <a:effectLst/>
      </p:bgPr>
    </p:bg>
    <p:spTree>
      <p:nvGrpSpPr>
        <p:cNvPr id="1" name=""/>
        <p:cNvGrpSpPr/>
        <p:nvPr/>
      </p:nvGrpSpPr>
      <p:grpSpPr>
        <a:xfrm>
          <a:off x="0" y="0"/>
          <a:ext cx="0" cy="0"/>
          <a:chOff x="0" y="0"/>
          <a:chExt cx="0" cy="0"/>
        </a:xfrm>
      </p:grpSpPr>
      <p:sp>
        <p:nvSpPr>
          <p:cNvPr id="2" name="Text 0"/>
          <p:cNvSpPr/>
          <p:nvPr/>
        </p:nvSpPr>
        <p:spPr>
          <a:xfrm>
            <a:off x="793790" y="834271"/>
            <a:ext cx="5954197" cy="744260"/>
          </a:xfrm>
          <a:prstGeom prst="rect">
            <a:avLst/>
          </a:prstGeom>
          <a:noFill/>
          <a:ln/>
        </p:spPr>
        <p:txBody>
          <a:bodyPr wrap="none" lIns="0" tIns="0" rIns="0" bIns="0" rtlCol="0" anchor="t"/>
          <a:lstStyle/>
          <a:p>
            <a:pPr marL="0" indent="0" algn="l">
              <a:lnSpc>
                <a:spcPts val="5850"/>
              </a:lnSpc>
              <a:buNone/>
            </a:pPr>
            <a:r>
              <a:rPr lang="en-US" sz="4650" b="1" dirty="0">
                <a:solidFill>
                  <a:schemeClr val="bg2">
                    <a:lumMod val="50000"/>
                  </a:schemeClr>
                </a:solidFill>
                <a:latin typeface="+mj-lt"/>
                <a:ea typeface="Petrona Bold" pitchFamily="34" charset="-122"/>
                <a:cs typeface="Petrona Bold" pitchFamily="34" charset="-120"/>
              </a:rPr>
              <a:t>Key Gas Indicators</a:t>
            </a:r>
            <a:endParaRPr lang="en-US" sz="4650" dirty="0">
              <a:solidFill>
                <a:schemeClr val="bg2">
                  <a:lumMod val="50000"/>
                </a:schemeClr>
              </a:solidFill>
              <a:latin typeface="+mj-lt"/>
            </a:endParaRPr>
          </a:p>
        </p:txBody>
      </p:sp>
      <p:sp>
        <p:nvSpPr>
          <p:cNvPr id="3" name="Text 1"/>
          <p:cNvSpPr/>
          <p:nvPr/>
        </p:nvSpPr>
        <p:spPr>
          <a:xfrm>
            <a:off x="793790" y="2032159"/>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Specific gases signal different types of issues.</a:t>
            </a:r>
            <a:endParaRPr lang="en-US" sz="1750" dirty="0"/>
          </a:p>
        </p:txBody>
      </p:sp>
      <p:pic>
        <p:nvPicPr>
          <p:cNvPr id="4" name="Image 0" descr="preencoded.png"/>
          <p:cNvPicPr>
            <a:picLocks noChangeAspect="1"/>
          </p:cNvPicPr>
          <p:nvPr/>
        </p:nvPicPr>
        <p:blipFill>
          <a:blip r:embed="rId3"/>
          <a:stretch>
            <a:fillRect/>
          </a:stretch>
        </p:blipFill>
        <p:spPr>
          <a:xfrm>
            <a:off x="793790" y="2650212"/>
            <a:ext cx="566976" cy="566976"/>
          </a:xfrm>
          <a:prstGeom prst="rect">
            <a:avLst/>
          </a:prstGeom>
        </p:spPr>
      </p:pic>
      <p:sp>
        <p:nvSpPr>
          <p:cNvPr id="5" name="Text 2"/>
          <p:cNvSpPr/>
          <p:nvPr/>
        </p:nvSpPr>
        <p:spPr>
          <a:xfrm>
            <a:off x="793790" y="350067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Methane (CH₄)</a:t>
            </a:r>
            <a:endParaRPr lang="en-US" sz="2300" dirty="0"/>
          </a:p>
        </p:txBody>
      </p:sp>
      <p:sp>
        <p:nvSpPr>
          <p:cNvPr id="6" name="Text 3"/>
          <p:cNvSpPr/>
          <p:nvPr/>
        </p:nvSpPr>
        <p:spPr>
          <a:xfrm>
            <a:off x="793790" y="4008834"/>
            <a:ext cx="3048000"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Anaerobic fermentation, poor ventilation.</a:t>
            </a:r>
            <a:endParaRPr lang="en-US" sz="1750" dirty="0"/>
          </a:p>
        </p:txBody>
      </p:sp>
      <p:pic>
        <p:nvPicPr>
          <p:cNvPr id="7" name="Image 1" descr="preencoded.png"/>
          <p:cNvPicPr>
            <a:picLocks noChangeAspect="1"/>
          </p:cNvPicPr>
          <p:nvPr/>
        </p:nvPicPr>
        <p:blipFill>
          <a:blip r:embed="rId4"/>
          <a:stretch>
            <a:fillRect/>
          </a:stretch>
        </p:blipFill>
        <p:spPr>
          <a:xfrm>
            <a:off x="4125278" y="2650212"/>
            <a:ext cx="566976" cy="566976"/>
          </a:xfrm>
          <a:prstGeom prst="rect">
            <a:avLst/>
          </a:prstGeom>
        </p:spPr>
      </p:pic>
      <p:sp>
        <p:nvSpPr>
          <p:cNvPr id="8" name="Text 4"/>
          <p:cNvSpPr/>
          <p:nvPr/>
        </p:nvSpPr>
        <p:spPr>
          <a:xfrm>
            <a:off x="4125278" y="3500676"/>
            <a:ext cx="3048119" cy="744141"/>
          </a:xfrm>
          <a:prstGeom prst="rect">
            <a:avLst/>
          </a:prstGeom>
          <a:noFill/>
          <a:ln/>
        </p:spPr>
        <p:txBody>
          <a:bodyPr wrap="squar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Hydrogen Sulfide (H₂S)</a:t>
            </a:r>
            <a:endParaRPr lang="en-US" sz="2300" dirty="0"/>
          </a:p>
        </p:txBody>
      </p:sp>
      <p:sp>
        <p:nvSpPr>
          <p:cNvPr id="9" name="Text 5"/>
          <p:cNvSpPr/>
          <p:nvPr/>
        </p:nvSpPr>
        <p:spPr>
          <a:xfrm>
            <a:off x="4125278" y="4380905"/>
            <a:ext cx="304811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Organic decay, anaerobic bacteria.</a:t>
            </a:r>
            <a:endParaRPr lang="en-US" sz="1750" dirty="0"/>
          </a:p>
        </p:txBody>
      </p:sp>
      <p:pic>
        <p:nvPicPr>
          <p:cNvPr id="10" name="Image 2" descr="preencoded.png"/>
          <p:cNvPicPr>
            <a:picLocks noChangeAspect="1"/>
          </p:cNvPicPr>
          <p:nvPr/>
        </p:nvPicPr>
        <p:blipFill>
          <a:blip r:embed="rId5"/>
          <a:stretch>
            <a:fillRect/>
          </a:stretch>
        </p:blipFill>
        <p:spPr>
          <a:xfrm>
            <a:off x="7456884" y="2650212"/>
            <a:ext cx="566976" cy="566976"/>
          </a:xfrm>
          <a:prstGeom prst="rect">
            <a:avLst/>
          </a:prstGeom>
        </p:spPr>
      </p:pic>
      <p:sp>
        <p:nvSpPr>
          <p:cNvPr id="11" name="Text 6"/>
          <p:cNvSpPr/>
          <p:nvPr/>
        </p:nvSpPr>
        <p:spPr>
          <a:xfrm>
            <a:off x="7456884" y="350067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Ammonia (NH₃)</a:t>
            </a:r>
            <a:endParaRPr lang="en-US" sz="2300" dirty="0"/>
          </a:p>
        </p:txBody>
      </p:sp>
      <p:sp>
        <p:nvSpPr>
          <p:cNvPr id="12" name="Text 7"/>
          <p:cNvSpPr/>
          <p:nvPr/>
        </p:nvSpPr>
        <p:spPr>
          <a:xfrm>
            <a:off x="7456885" y="4008834"/>
            <a:ext cx="2462620"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Protein breakdown, urea decomposition.</a:t>
            </a:r>
            <a:endParaRPr lang="en-US" sz="1750" dirty="0"/>
          </a:p>
        </p:txBody>
      </p:sp>
      <p:pic>
        <p:nvPicPr>
          <p:cNvPr id="13" name="Image 3" descr="preencoded.png"/>
          <p:cNvPicPr>
            <a:picLocks noChangeAspect="1"/>
          </p:cNvPicPr>
          <p:nvPr/>
        </p:nvPicPr>
        <p:blipFill>
          <a:blip r:embed="rId6"/>
          <a:stretch>
            <a:fillRect/>
          </a:stretch>
        </p:blipFill>
        <p:spPr>
          <a:xfrm>
            <a:off x="5968364" y="5497947"/>
            <a:ext cx="566976" cy="566976"/>
          </a:xfrm>
          <a:prstGeom prst="rect">
            <a:avLst/>
          </a:prstGeom>
        </p:spPr>
      </p:pic>
      <p:sp>
        <p:nvSpPr>
          <p:cNvPr id="14" name="Text 8"/>
          <p:cNvSpPr/>
          <p:nvPr/>
        </p:nvSpPr>
        <p:spPr>
          <a:xfrm>
            <a:off x="5968364" y="634841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Carbon Dioxide (CO₂)</a:t>
            </a:r>
            <a:endParaRPr lang="en-US" sz="2300" dirty="0"/>
          </a:p>
        </p:txBody>
      </p:sp>
      <p:sp>
        <p:nvSpPr>
          <p:cNvPr id="15" name="Text 9"/>
          <p:cNvSpPr/>
          <p:nvPr/>
        </p:nvSpPr>
        <p:spPr>
          <a:xfrm>
            <a:off x="5968364" y="6856569"/>
            <a:ext cx="304811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Microbial and insect respiration.</a:t>
            </a:r>
            <a:endParaRPr lang="en-US" sz="1750" dirty="0"/>
          </a:p>
        </p:txBody>
      </p:sp>
      <p:pic>
        <p:nvPicPr>
          <p:cNvPr id="16" name="Image 4" descr="preencoded.png"/>
          <p:cNvPicPr>
            <a:picLocks noChangeAspect="1"/>
          </p:cNvPicPr>
          <p:nvPr/>
        </p:nvPicPr>
        <p:blipFill>
          <a:blip r:embed="rId7"/>
          <a:stretch>
            <a:fillRect/>
          </a:stretch>
        </p:blipFill>
        <p:spPr>
          <a:xfrm>
            <a:off x="793790" y="5673685"/>
            <a:ext cx="566976" cy="566976"/>
          </a:xfrm>
          <a:prstGeom prst="rect">
            <a:avLst/>
          </a:prstGeom>
        </p:spPr>
      </p:pic>
      <p:sp>
        <p:nvSpPr>
          <p:cNvPr id="17" name="Text 10"/>
          <p:cNvSpPr/>
          <p:nvPr/>
        </p:nvSpPr>
        <p:spPr>
          <a:xfrm>
            <a:off x="793790" y="6524149"/>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Hydrogen (H₂)</a:t>
            </a:r>
            <a:endParaRPr lang="en-US" sz="2300" dirty="0"/>
          </a:p>
        </p:txBody>
      </p:sp>
      <p:sp>
        <p:nvSpPr>
          <p:cNvPr id="18" name="Text 11"/>
          <p:cNvSpPr/>
          <p:nvPr/>
        </p:nvSpPr>
        <p:spPr>
          <a:xfrm>
            <a:off x="793790" y="7032308"/>
            <a:ext cx="3048000"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Fermentation, bioactivity.</a:t>
            </a:r>
            <a:endParaRPr lang="en-US" sz="1750" dirty="0"/>
          </a:p>
        </p:txBody>
      </p:sp>
      <p:pic>
        <p:nvPicPr>
          <p:cNvPr id="20" name="Рисунок 19">
            <a:extLst>
              <a:ext uri="{FF2B5EF4-FFF2-40B4-BE49-F238E27FC236}">
                <a16:creationId xmlns:a16="http://schemas.microsoft.com/office/drawing/2014/main" id="{2DE5D264-A28D-4718-8BC5-B1F097C3C18D}"/>
              </a:ext>
            </a:extLst>
          </p:cNvPr>
          <p:cNvPicPr>
            <a:picLocks noChangeAspect="1"/>
          </p:cNvPicPr>
          <p:nvPr/>
        </p:nvPicPr>
        <p:blipFill>
          <a:blip r:embed="rId8"/>
          <a:stretch>
            <a:fillRect/>
          </a:stretch>
        </p:blipFill>
        <p:spPr>
          <a:xfrm>
            <a:off x="10037135" y="0"/>
            <a:ext cx="4593265" cy="8229600"/>
          </a:xfrm>
          <a:prstGeom prst="rect">
            <a:avLst/>
          </a:prstGeom>
        </p:spPr>
      </p:pic>
      <p:pic>
        <p:nvPicPr>
          <p:cNvPr id="21" name="Рисунок 20">
            <a:extLst>
              <a:ext uri="{FF2B5EF4-FFF2-40B4-BE49-F238E27FC236}">
                <a16:creationId xmlns:a16="http://schemas.microsoft.com/office/drawing/2014/main" id="{882C0C29-54BE-497F-BBE5-AB41B7B57D00}"/>
              </a:ext>
            </a:extLst>
          </p:cNvPr>
          <p:cNvPicPr>
            <a:picLocks noChangeAspect="1"/>
          </p:cNvPicPr>
          <p:nvPr/>
        </p:nvPicPr>
        <p:blipFill>
          <a:blip r:embed="rId9">
            <a:lum bright="70000" contrast="-70000"/>
          </a:blip>
          <a:stretch>
            <a:fillRect/>
          </a:stretch>
        </p:blipFill>
        <p:spPr>
          <a:xfrm>
            <a:off x="11801497" y="7240428"/>
            <a:ext cx="2412214" cy="6733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chemeClr val="tx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l="12271"/>
          <a:stretch/>
        </p:blipFill>
        <p:spPr>
          <a:xfrm>
            <a:off x="9817260" y="0"/>
            <a:ext cx="4813140" cy="8229600"/>
          </a:xfrm>
          <a:prstGeom prst="rect">
            <a:avLst/>
          </a:prstGeom>
        </p:spPr>
      </p:pic>
      <p:sp>
        <p:nvSpPr>
          <p:cNvPr id="3" name="Text 0"/>
          <p:cNvSpPr/>
          <p:nvPr/>
        </p:nvSpPr>
        <p:spPr>
          <a:xfrm>
            <a:off x="793790" y="832961"/>
            <a:ext cx="7556421" cy="1488519"/>
          </a:xfrm>
          <a:prstGeom prst="rect">
            <a:avLst/>
          </a:prstGeom>
          <a:noFill/>
          <a:ln/>
        </p:spPr>
        <p:txBody>
          <a:bodyPr wrap="square" lIns="0" tIns="0" rIns="0" bIns="0" rtlCol="0" anchor="t"/>
          <a:lstStyle/>
          <a:p>
            <a:pPr marL="0" indent="0" algn="l">
              <a:lnSpc>
                <a:spcPts val="5850"/>
              </a:lnSpc>
              <a:buNone/>
            </a:pPr>
            <a:r>
              <a:rPr lang="en-US" sz="4650" b="1" dirty="0">
                <a:solidFill>
                  <a:schemeClr val="bg2">
                    <a:lumMod val="50000"/>
                  </a:schemeClr>
                </a:solidFill>
                <a:latin typeface="+mj-lt"/>
                <a:ea typeface="Petrona Bold" pitchFamily="34" charset="-122"/>
                <a:cs typeface="Petrona Bold" pitchFamily="34" charset="-120"/>
              </a:rPr>
              <a:t>Spoilage, Mold, and Anaerobic Processes</a:t>
            </a:r>
            <a:endParaRPr lang="en-US" sz="4650" dirty="0">
              <a:solidFill>
                <a:schemeClr val="bg2">
                  <a:lumMod val="50000"/>
                </a:schemeClr>
              </a:solidFill>
              <a:latin typeface="+mj-lt"/>
            </a:endParaRPr>
          </a:p>
        </p:txBody>
      </p:sp>
      <p:sp>
        <p:nvSpPr>
          <p:cNvPr id="4" name="Text 1"/>
          <p:cNvSpPr/>
          <p:nvPr/>
        </p:nvSpPr>
        <p:spPr>
          <a:xfrm>
            <a:off x="793790" y="2661642"/>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Detecting specific gases allows for early intervention, preventing widespread spoilage.</a:t>
            </a:r>
            <a:endParaRPr lang="en-US" sz="1750" dirty="0"/>
          </a:p>
        </p:txBody>
      </p:sp>
      <p:sp>
        <p:nvSpPr>
          <p:cNvPr id="5" name="Shape 2"/>
          <p:cNvSpPr/>
          <p:nvPr/>
        </p:nvSpPr>
        <p:spPr>
          <a:xfrm>
            <a:off x="1048941" y="3642598"/>
            <a:ext cx="30480" cy="3754041"/>
          </a:xfrm>
          <a:prstGeom prst="roundRect">
            <a:avLst>
              <a:gd name="adj" fmla="val 312558"/>
            </a:avLst>
          </a:prstGeom>
          <a:solidFill>
            <a:srgbClr val="B2D4E5"/>
          </a:solidFill>
          <a:ln/>
        </p:spPr>
        <p:txBody>
          <a:bodyPr/>
          <a:lstStyle/>
          <a:p>
            <a:endParaRPr lang="ru-RU"/>
          </a:p>
        </p:txBody>
      </p:sp>
      <p:sp>
        <p:nvSpPr>
          <p:cNvPr id="6" name="Shape 3"/>
          <p:cNvSpPr/>
          <p:nvPr/>
        </p:nvSpPr>
        <p:spPr>
          <a:xfrm>
            <a:off x="1273612" y="3882509"/>
            <a:ext cx="680442" cy="30480"/>
          </a:xfrm>
          <a:prstGeom prst="roundRect">
            <a:avLst>
              <a:gd name="adj" fmla="val 312558"/>
            </a:avLst>
          </a:prstGeom>
          <a:solidFill>
            <a:srgbClr val="B2D4E5"/>
          </a:solidFill>
          <a:ln/>
        </p:spPr>
        <p:txBody>
          <a:bodyPr/>
          <a:lstStyle/>
          <a:p>
            <a:endParaRPr lang="ru-RU"/>
          </a:p>
        </p:txBody>
      </p:sp>
      <p:sp>
        <p:nvSpPr>
          <p:cNvPr id="7" name="Shape 4"/>
          <p:cNvSpPr/>
          <p:nvPr/>
        </p:nvSpPr>
        <p:spPr>
          <a:xfrm>
            <a:off x="793790" y="3642598"/>
            <a:ext cx="510302" cy="510302"/>
          </a:xfrm>
          <a:prstGeom prst="roundRect">
            <a:avLst>
              <a:gd name="adj" fmla="val 18669"/>
            </a:avLst>
          </a:prstGeom>
          <a:solidFill>
            <a:srgbClr val="CCEEFF"/>
          </a:solidFill>
          <a:ln w="7620">
            <a:solidFill>
              <a:srgbClr val="B2D4E5"/>
            </a:solidFill>
            <a:prstDash val="solid"/>
          </a:ln>
        </p:spPr>
        <p:txBody>
          <a:bodyPr/>
          <a:lstStyle/>
          <a:p>
            <a:endParaRPr lang="ru-RU"/>
          </a:p>
        </p:txBody>
      </p:sp>
      <p:sp>
        <p:nvSpPr>
          <p:cNvPr id="8" name="Text 5"/>
          <p:cNvSpPr/>
          <p:nvPr/>
        </p:nvSpPr>
        <p:spPr>
          <a:xfrm>
            <a:off x="870347" y="3674507"/>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9" name="Text 6"/>
          <p:cNvSpPr/>
          <p:nvPr/>
        </p:nvSpPr>
        <p:spPr>
          <a:xfrm>
            <a:off x="2183011" y="372046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Methane &amp; H₂S</a:t>
            </a:r>
            <a:endParaRPr lang="en-US" sz="2300" dirty="0"/>
          </a:p>
        </p:txBody>
      </p:sp>
      <p:sp>
        <p:nvSpPr>
          <p:cNvPr id="10" name="Text 7"/>
          <p:cNvSpPr/>
          <p:nvPr/>
        </p:nvSpPr>
        <p:spPr>
          <a:xfrm>
            <a:off x="2183011" y="4228624"/>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Signal poor ventilation, decaying processes.</a:t>
            </a:r>
            <a:endParaRPr lang="en-US" sz="1750" dirty="0"/>
          </a:p>
        </p:txBody>
      </p:sp>
      <p:sp>
        <p:nvSpPr>
          <p:cNvPr id="11" name="Shape 8"/>
          <p:cNvSpPr/>
          <p:nvPr/>
        </p:nvSpPr>
        <p:spPr>
          <a:xfrm>
            <a:off x="1273612" y="5285065"/>
            <a:ext cx="680442" cy="30480"/>
          </a:xfrm>
          <a:prstGeom prst="roundRect">
            <a:avLst>
              <a:gd name="adj" fmla="val 312558"/>
            </a:avLst>
          </a:prstGeom>
          <a:solidFill>
            <a:srgbClr val="B2D4E5"/>
          </a:solidFill>
          <a:ln/>
        </p:spPr>
        <p:txBody>
          <a:bodyPr/>
          <a:lstStyle/>
          <a:p>
            <a:endParaRPr lang="ru-RU"/>
          </a:p>
        </p:txBody>
      </p:sp>
      <p:sp>
        <p:nvSpPr>
          <p:cNvPr id="12" name="Shape 9"/>
          <p:cNvSpPr/>
          <p:nvPr/>
        </p:nvSpPr>
        <p:spPr>
          <a:xfrm>
            <a:off x="793790" y="5045154"/>
            <a:ext cx="510302" cy="510302"/>
          </a:xfrm>
          <a:prstGeom prst="roundRect">
            <a:avLst>
              <a:gd name="adj" fmla="val 18669"/>
            </a:avLst>
          </a:prstGeom>
          <a:solidFill>
            <a:srgbClr val="CCEEFF"/>
          </a:solidFill>
          <a:ln w="7620">
            <a:solidFill>
              <a:srgbClr val="B2D4E5"/>
            </a:solidFill>
            <a:prstDash val="solid"/>
          </a:ln>
        </p:spPr>
        <p:txBody>
          <a:bodyPr/>
          <a:lstStyle/>
          <a:p>
            <a:endParaRPr lang="ru-RU"/>
          </a:p>
        </p:txBody>
      </p:sp>
      <p:sp>
        <p:nvSpPr>
          <p:cNvPr id="13" name="Text 10"/>
          <p:cNvSpPr/>
          <p:nvPr/>
        </p:nvSpPr>
        <p:spPr>
          <a:xfrm>
            <a:off x="870347" y="5077063"/>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4" name="Text 11"/>
          <p:cNvSpPr/>
          <p:nvPr/>
        </p:nvSpPr>
        <p:spPr>
          <a:xfrm>
            <a:off x="2183011" y="512302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Ammonia &amp; CO₂</a:t>
            </a:r>
            <a:endParaRPr lang="en-US" sz="2300" dirty="0"/>
          </a:p>
        </p:txBody>
      </p:sp>
      <p:sp>
        <p:nvSpPr>
          <p:cNvPr id="15" name="Text 12"/>
          <p:cNvSpPr/>
          <p:nvPr/>
        </p:nvSpPr>
        <p:spPr>
          <a:xfrm>
            <a:off x="2183011" y="5631180"/>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Indicate protein breakdown, mold growth.</a:t>
            </a:r>
            <a:endParaRPr lang="en-US" sz="1750" dirty="0"/>
          </a:p>
        </p:txBody>
      </p:sp>
      <p:sp>
        <p:nvSpPr>
          <p:cNvPr id="16" name="Shape 13"/>
          <p:cNvSpPr/>
          <p:nvPr/>
        </p:nvSpPr>
        <p:spPr>
          <a:xfrm>
            <a:off x="1273612" y="6687622"/>
            <a:ext cx="680442" cy="30480"/>
          </a:xfrm>
          <a:prstGeom prst="roundRect">
            <a:avLst>
              <a:gd name="adj" fmla="val 312558"/>
            </a:avLst>
          </a:prstGeom>
          <a:solidFill>
            <a:srgbClr val="B2D4E5"/>
          </a:solidFill>
          <a:ln/>
        </p:spPr>
        <p:txBody>
          <a:bodyPr/>
          <a:lstStyle/>
          <a:p>
            <a:endParaRPr lang="ru-RU"/>
          </a:p>
        </p:txBody>
      </p:sp>
      <p:sp>
        <p:nvSpPr>
          <p:cNvPr id="17" name="Shape 14"/>
          <p:cNvSpPr/>
          <p:nvPr/>
        </p:nvSpPr>
        <p:spPr>
          <a:xfrm>
            <a:off x="793790" y="6447711"/>
            <a:ext cx="510302" cy="510302"/>
          </a:xfrm>
          <a:prstGeom prst="roundRect">
            <a:avLst>
              <a:gd name="adj" fmla="val 18669"/>
            </a:avLst>
          </a:prstGeom>
          <a:solidFill>
            <a:srgbClr val="CCEEFF"/>
          </a:solidFill>
          <a:ln w="7620">
            <a:solidFill>
              <a:srgbClr val="B2D4E5"/>
            </a:solidFill>
            <a:prstDash val="solid"/>
          </a:ln>
        </p:spPr>
        <p:txBody>
          <a:bodyPr/>
          <a:lstStyle/>
          <a:p>
            <a:endParaRPr lang="ru-RU"/>
          </a:p>
        </p:txBody>
      </p:sp>
      <p:sp>
        <p:nvSpPr>
          <p:cNvPr id="18" name="Text 15"/>
          <p:cNvSpPr/>
          <p:nvPr/>
        </p:nvSpPr>
        <p:spPr>
          <a:xfrm>
            <a:off x="870347" y="6479619"/>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9" name="Text 16"/>
          <p:cNvSpPr/>
          <p:nvPr/>
        </p:nvSpPr>
        <p:spPr>
          <a:xfrm>
            <a:off x="2183011" y="652557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Prevent Spoilage</a:t>
            </a:r>
            <a:endParaRPr lang="en-US" sz="2300" dirty="0"/>
          </a:p>
        </p:txBody>
      </p:sp>
      <p:sp>
        <p:nvSpPr>
          <p:cNvPr id="20" name="Text 17"/>
          <p:cNvSpPr/>
          <p:nvPr/>
        </p:nvSpPr>
        <p:spPr>
          <a:xfrm>
            <a:off x="2183011" y="7033736"/>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Early detection prevents large-scale losses.</a:t>
            </a:r>
            <a:endParaRPr lang="en-US" sz="1750" dirty="0"/>
          </a:p>
        </p:txBody>
      </p:sp>
      <p:pic>
        <p:nvPicPr>
          <p:cNvPr id="21" name="Рисунок 20">
            <a:extLst>
              <a:ext uri="{FF2B5EF4-FFF2-40B4-BE49-F238E27FC236}">
                <a16:creationId xmlns:a16="http://schemas.microsoft.com/office/drawing/2014/main" id="{43B57B89-E761-4506-9CD4-9CB06487B4F5}"/>
              </a:ext>
            </a:extLst>
          </p:cNvPr>
          <p:cNvPicPr>
            <a:picLocks noChangeAspect="1"/>
          </p:cNvPicPr>
          <p:nvPr/>
        </p:nvPicPr>
        <p:blipFill>
          <a:blip r:embed="rId4">
            <a:lum bright="70000" contrast="-70000"/>
          </a:blip>
          <a:stretch>
            <a:fillRect/>
          </a:stretch>
        </p:blipFill>
        <p:spPr>
          <a:xfrm>
            <a:off x="11801497" y="7240428"/>
            <a:ext cx="2412214" cy="6733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chemeClr val="tx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7595"/>
          <a:stretch/>
        </p:blipFill>
        <p:spPr>
          <a:xfrm>
            <a:off x="0" y="0"/>
            <a:ext cx="5069711" cy="8229600"/>
          </a:xfrm>
          <a:prstGeom prst="rect">
            <a:avLst/>
          </a:prstGeom>
        </p:spPr>
      </p:pic>
      <p:sp>
        <p:nvSpPr>
          <p:cNvPr id="3" name="Text 0"/>
          <p:cNvSpPr/>
          <p:nvPr/>
        </p:nvSpPr>
        <p:spPr>
          <a:xfrm>
            <a:off x="6280190" y="660440"/>
            <a:ext cx="8060843" cy="1413986"/>
          </a:xfrm>
          <a:prstGeom prst="rect">
            <a:avLst/>
          </a:prstGeom>
          <a:noFill/>
          <a:ln/>
        </p:spPr>
        <p:txBody>
          <a:bodyPr wrap="square" lIns="0" tIns="0" rIns="0" bIns="0" rtlCol="0" anchor="t"/>
          <a:lstStyle/>
          <a:p>
            <a:pPr marL="0" indent="0" algn="l">
              <a:lnSpc>
                <a:spcPts val="5550"/>
              </a:lnSpc>
              <a:buNone/>
            </a:pPr>
            <a:r>
              <a:rPr lang="en-US" sz="4000" b="1" dirty="0">
                <a:solidFill>
                  <a:schemeClr val="bg2">
                    <a:lumMod val="50000"/>
                  </a:schemeClr>
                </a:solidFill>
                <a:latin typeface="+mj-lt"/>
                <a:ea typeface="Petrona Bold" pitchFamily="34" charset="-122"/>
                <a:cs typeface="Arial" panose="020B0604020202020204" pitchFamily="34" charset="0"/>
              </a:rPr>
              <a:t>Bioactivity and Dry Matter Loss</a:t>
            </a:r>
            <a:endParaRPr lang="en-US" sz="4000" dirty="0">
              <a:solidFill>
                <a:schemeClr val="bg2">
                  <a:lumMod val="50000"/>
                </a:schemeClr>
              </a:solidFill>
              <a:latin typeface="+mj-lt"/>
              <a:cs typeface="Arial" panose="020B0604020202020204" pitchFamily="34" charset="0"/>
            </a:endParaRPr>
          </a:p>
        </p:txBody>
      </p:sp>
      <p:pic>
        <p:nvPicPr>
          <p:cNvPr id="4" name="Image 1" descr="preencoded.png"/>
          <p:cNvPicPr>
            <a:picLocks noChangeAspect="1"/>
          </p:cNvPicPr>
          <p:nvPr/>
        </p:nvPicPr>
        <p:blipFill>
          <a:blip r:embed="rId5"/>
          <a:stretch>
            <a:fillRect/>
          </a:stretch>
        </p:blipFill>
        <p:spPr>
          <a:xfrm>
            <a:off x="6291765" y="2050325"/>
            <a:ext cx="1077397" cy="1292900"/>
          </a:xfrm>
          <a:prstGeom prst="rect">
            <a:avLst/>
          </a:prstGeom>
        </p:spPr>
      </p:pic>
      <p:sp>
        <p:nvSpPr>
          <p:cNvPr id="5" name="Text 1"/>
          <p:cNvSpPr/>
          <p:nvPr/>
        </p:nvSpPr>
        <p:spPr>
          <a:xfrm>
            <a:off x="7584545" y="2265709"/>
            <a:ext cx="2865120" cy="353378"/>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CO₂ as Main Indicator</a:t>
            </a:r>
            <a:endParaRPr lang="en-US" sz="2200" dirty="0"/>
          </a:p>
        </p:txBody>
      </p:sp>
      <p:sp>
        <p:nvSpPr>
          <p:cNvPr id="6" name="Text 2"/>
          <p:cNvSpPr/>
          <p:nvPr/>
        </p:nvSpPr>
        <p:spPr>
          <a:xfrm>
            <a:off x="7584545" y="2748269"/>
            <a:ext cx="6263640" cy="344805"/>
          </a:xfrm>
          <a:prstGeom prst="rect">
            <a:avLst/>
          </a:prstGeom>
          <a:noFill/>
          <a:ln/>
        </p:spPr>
        <p:txBody>
          <a:bodyPr wrap="none" lIns="0" tIns="0" rIns="0" bIns="0" rtlCol="0" anchor="t"/>
          <a:lstStyle/>
          <a:p>
            <a:pPr marL="0" indent="0" algn="l">
              <a:lnSpc>
                <a:spcPts val="2700"/>
              </a:lnSpc>
              <a:buNone/>
            </a:pPr>
            <a:r>
              <a:rPr lang="en-US" sz="1650" dirty="0">
                <a:solidFill>
                  <a:srgbClr val="272525"/>
                </a:solidFill>
                <a:latin typeface="Inter" pitchFamily="34" charset="0"/>
                <a:ea typeface="Inter" pitchFamily="34" charset="-122"/>
                <a:cs typeface="Inter" pitchFamily="34" charset="-120"/>
              </a:rPr>
              <a:t>Signifies metabolic activity in grain, microbes, insects.</a:t>
            </a:r>
            <a:endParaRPr lang="en-US" sz="1650" dirty="0"/>
          </a:p>
        </p:txBody>
      </p:sp>
      <p:pic>
        <p:nvPicPr>
          <p:cNvPr id="7" name="Image 2" descr="preencoded.png"/>
          <p:cNvPicPr>
            <a:picLocks noChangeAspect="1"/>
          </p:cNvPicPr>
          <p:nvPr/>
        </p:nvPicPr>
        <p:blipFill>
          <a:blip r:embed="rId6"/>
          <a:stretch>
            <a:fillRect/>
          </a:stretch>
        </p:blipFill>
        <p:spPr>
          <a:xfrm>
            <a:off x="6291765" y="3343224"/>
            <a:ext cx="1077397" cy="1292900"/>
          </a:xfrm>
          <a:prstGeom prst="rect">
            <a:avLst/>
          </a:prstGeom>
        </p:spPr>
      </p:pic>
      <p:sp>
        <p:nvSpPr>
          <p:cNvPr id="8" name="Text 3"/>
          <p:cNvSpPr/>
          <p:nvPr/>
        </p:nvSpPr>
        <p:spPr>
          <a:xfrm>
            <a:off x="7584545" y="3558608"/>
            <a:ext cx="4106823" cy="353378"/>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Hydrogen Signals Fermentation</a:t>
            </a:r>
            <a:endParaRPr lang="en-US" sz="2200" dirty="0"/>
          </a:p>
        </p:txBody>
      </p:sp>
      <p:sp>
        <p:nvSpPr>
          <p:cNvPr id="9" name="Text 4"/>
          <p:cNvSpPr/>
          <p:nvPr/>
        </p:nvSpPr>
        <p:spPr>
          <a:xfrm>
            <a:off x="7584545" y="4041169"/>
            <a:ext cx="6263640" cy="344805"/>
          </a:xfrm>
          <a:prstGeom prst="rect">
            <a:avLst/>
          </a:prstGeom>
          <a:noFill/>
          <a:ln/>
        </p:spPr>
        <p:txBody>
          <a:bodyPr wrap="none" lIns="0" tIns="0" rIns="0" bIns="0" rtlCol="0" anchor="t"/>
          <a:lstStyle/>
          <a:p>
            <a:pPr marL="0" indent="0" algn="l">
              <a:lnSpc>
                <a:spcPts val="2700"/>
              </a:lnSpc>
              <a:buNone/>
            </a:pPr>
            <a:r>
              <a:rPr lang="en-US" sz="1650" dirty="0">
                <a:solidFill>
                  <a:srgbClr val="272525"/>
                </a:solidFill>
                <a:latin typeface="Inter" pitchFamily="34" charset="0"/>
                <a:ea typeface="Inter" pitchFamily="34" charset="-122"/>
                <a:cs typeface="Inter" pitchFamily="34" charset="-120"/>
              </a:rPr>
              <a:t>Indicates active biochemical processes.</a:t>
            </a:r>
            <a:endParaRPr lang="en-US" sz="1650" dirty="0"/>
          </a:p>
        </p:txBody>
      </p:sp>
      <p:pic>
        <p:nvPicPr>
          <p:cNvPr id="10" name="Image 3" descr="preencoded.png"/>
          <p:cNvPicPr>
            <a:picLocks noChangeAspect="1"/>
          </p:cNvPicPr>
          <p:nvPr/>
        </p:nvPicPr>
        <p:blipFill>
          <a:blip r:embed="rId7"/>
          <a:stretch>
            <a:fillRect/>
          </a:stretch>
        </p:blipFill>
        <p:spPr>
          <a:xfrm>
            <a:off x="6291765" y="4636124"/>
            <a:ext cx="1077397" cy="1292900"/>
          </a:xfrm>
          <a:prstGeom prst="rect">
            <a:avLst/>
          </a:prstGeom>
        </p:spPr>
      </p:pic>
      <p:sp>
        <p:nvSpPr>
          <p:cNvPr id="11" name="Text 5"/>
          <p:cNvSpPr/>
          <p:nvPr/>
        </p:nvSpPr>
        <p:spPr>
          <a:xfrm>
            <a:off x="7584545" y="4851508"/>
            <a:ext cx="4274225" cy="353378"/>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Ammonia for Protein Breakdown</a:t>
            </a:r>
            <a:endParaRPr lang="en-US" sz="2200" dirty="0"/>
          </a:p>
        </p:txBody>
      </p:sp>
      <p:sp>
        <p:nvSpPr>
          <p:cNvPr id="12" name="Text 6"/>
          <p:cNvSpPr/>
          <p:nvPr/>
        </p:nvSpPr>
        <p:spPr>
          <a:xfrm>
            <a:off x="7584545" y="5334068"/>
            <a:ext cx="6263640" cy="344805"/>
          </a:xfrm>
          <a:prstGeom prst="rect">
            <a:avLst/>
          </a:prstGeom>
          <a:noFill/>
          <a:ln/>
        </p:spPr>
        <p:txBody>
          <a:bodyPr wrap="none" lIns="0" tIns="0" rIns="0" bIns="0" rtlCol="0" anchor="t"/>
          <a:lstStyle/>
          <a:p>
            <a:pPr marL="0" indent="0" algn="l">
              <a:lnSpc>
                <a:spcPts val="2700"/>
              </a:lnSpc>
              <a:buNone/>
            </a:pPr>
            <a:r>
              <a:rPr lang="en-US" sz="1650" dirty="0">
                <a:solidFill>
                  <a:srgbClr val="272525"/>
                </a:solidFill>
                <a:latin typeface="Inter" pitchFamily="34" charset="0"/>
                <a:ea typeface="Inter" pitchFamily="34" charset="-122"/>
                <a:cs typeface="Inter" pitchFamily="34" charset="-120"/>
              </a:rPr>
              <a:t>Additional marker for decay.</a:t>
            </a:r>
            <a:endParaRPr lang="en-US" sz="1650" dirty="0"/>
          </a:p>
        </p:txBody>
      </p:sp>
      <p:pic>
        <p:nvPicPr>
          <p:cNvPr id="13" name="Image 4" descr="preencoded.png"/>
          <p:cNvPicPr>
            <a:picLocks noChangeAspect="1"/>
          </p:cNvPicPr>
          <p:nvPr/>
        </p:nvPicPr>
        <p:blipFill>
          <a:blip r:embed="rId8"/>
          <a:stretch>
            <a:fillRect/>
          </a:stretch>
        </p:blipFill>
        <p:spPr>
          <a:xfrm>
            <a:off x="6291765" y="5929024"/>
            <a:ext cx="1077397" cy="1292900"/>
          </a:xfrm>
          <a:prstGeom prst="rect">
            <a:avLst/>
          </a:prstGeom>
        </p:spPr>
      </p:pic>
      <p:sp>
        <p:nvSpPr>
          <p:cNvPr id="14" name="Text 7"/>
          <p:cNvSpPr/>
          <p:nvPr/>
        </p:nvSpPr>
        <p:spPr>
          <a:xfrm>
            <a:off x="7584545" y="6144408"/>
            <a:ext cx="3076932" cy="353378"/>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Preventing Quality Loss</a:t>
            </a:r>
            <a:endParaRPr lang="en-US" sz="2200" dirty="0"/>
          </a:p>
        </p:txBody>
      </p:sp>
      <p:sp>
        <p:nvSpPr>
          <p:cNvPr id="15" name="Text 8"/>
          <p:cNvSpPr/>
          <p:nvPr/>
        </p:nvSpPr>
        <p:spPr>
          <a:xfrm>
            <a:off x="7584545" y="6626968"/>
            <a:ext cx="6263640" cy="344805"/>
          </a:xfrm>
          <a:prstGeom prst="rect">
            <a:avLst/>
          </a:prstGeom>
          <a:noFill/>
          <a:ln/>
        </p:spPr>
        <p:txBody>
          <a:bodyPr wrap="none" lIns="0" tIns="0" rIns="0" bIns="0" rtlCol="0" anchor="t"/>
          <a:lstStyle/>
          <a:p>
            <a:pPr marL="0" indent="0" algn="l">
              <a:lnSpc>
                <a:spcPts val="2700"/>
              </a:lnSpc>
              <a:buNone/>
            </a:pPr>
            <a:r>
              <a:rPr lang="en-US" sz="1650" dirty="0">
                <a:solidFill>
                  <a:srgbClr val="272525"/>
                </a:solidFill>
                <a:latin typeface="Inter" pitchFamily="34" charset="0"/>
                <a:ea typeface="Inter" pitchFamily="34" charset="-122"/>
                <a:cs typeface="Inter" pitchFamily="34" charset="-120"/>
              </a:rPr>
              <a:t>Monitoring prevents quality and mass reduction.</a:t>
            </a:r>
            <a:endParaRPr lang="en-US" sz="1650" dirty="0"/>
          </a:p>
        </p:txBody>
      </p:sp>
      <p:pic>
        <p:nvPicPr>
          <p:cNvPr id="16" name="Рисунок 15">
            <a:extLst>
              <a:ext uri="{FF2B5EF4-FFF2-40B4-BE49-F238E27FC236}">
                <a16:creationId xmlns:a16="http://schemas.microsoft.com/office/drawing/2014/main" id="{74388721-37BA-4ED6-805E-E085557E6A73}"/>
              </a:ext>
            </a:extLst>
          </p:cNvPr>
          <p:cNvPicPr>
            <a:picLocks noChangeAspect="1"/>
          </p:cNvPicPr>
          <p:nvPr/>
        </p:nvPicPr>
        <p:blipFill>
          <a:blip r:embed="rId9">
            <a:lum bright="70000" contrast="-70000"/>
          </a:blip>
          <a:stretch>
            <a:fillRect/>
          </a:stretch>
        </p:blipFill>
        <p:spPr>
          <a:xfrm>
            <a:off x="11801497" y="7240428"/>
            <a:ext cx="2412214" cy="6733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chemeClr val="tx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r="14135"/>
          <a:stretch/>
        </p:blipFill>
        <p:spPr>
          <a:xfrm>
            <a:off x="0" y="0"/>
            <a:ext cx="4710896" cy="8229600"/>
          </a:xfrm>
          <a:prstGeom prst="rect">
            <a:avLst/>
          </a:prstGeom>
        </p:spPr>
      </p:pic>
      <p:sp>
        <p:nvSpPr>
          <p:cNvPr id="3" name="Text 0"/>
          <p:cNvSpPr/>
          <p:nvPr/>
        </p:nvSpPr>
        <p:spPr>
          <a:xfrm>
            <a:off x="6280190" y="682907"/>
            <a:ext cx="8153440" cy="935747"/>
          </a:xfrm>
          <a:prstGeom prst="rect">
            <a:avLst/>
          </a:prstGeom>
          <a:noFill/>
          <a:ln/>
        </p:spPr>
        <p:txBody>
          <a:bodyPr wrap="square" lIns="0" tIns="0" rIns="0" bIns="0" rtlCol="0" anchor="t"/>
          <a:lstStyle/>
          <a:p>
            <a:pPr marL="0" indent="0" algn="l">
              <a:lnSpc>
                <a:spcPts val="5850"/>
              </a:lnSpc>
              <a:buNone/>
            </a:pPr>
            <a:r>
              <a:rPr lang="en-US" sz="4400" b="1" dirty="0">
                <a:solidFill>
                  <a:schemeClr val="bg2">
                    <a:lumMod val="50000"/>
                  </a:schemeClr>
                </a:solidFill>
                <a:latin typeface="+mj-lt"/>
                <a:ea typeface="Petrona Bold" pitchFamily="34" charset="-122"/>
                <a:cs typeface="Arial" panose="020B0604020202020204" pitchFamily="34" charset="0"/>
              </a:rPr>
              <a:t>Rodent Presence</a:t>
            </a:r>
            <a:r>
              <a:rPr lang="ru-RU" sz="4400" b="1" dirty="0">
                <a:solidFill>
                  <a:schemeClr val="bg2">
                    <a:lumMod val="50000"/>
                  </a:schemeClr>
                </a:solidFill>
                <a:latin typeface="+mj-lt"/>
                <a:ea typeface="Petrona Bold" pitchFamily="34" charset="-122"/>
                <a:cs typeface="Arial" panose="020B0604020202020204" pitchFamily="34" charset="0"/>
              </a:rPr>
              <a:t> </a:t>
            </a:r>
            <a:r>
              <a:rPr lang="en-US" sz="4400" b="1" dirty="0">
                <a:solidFill>
                  <a:schemeClr val="bg2">
                    <a:lumMod val="50000"/>
                  </a:schemeClr>
                </a:solidFill>
                <a:latin typeface="+mj-lt"/>
                <a:ea typeface="Petrona Bold" pitchFamily="34" charset="-122"/>
                <a:cs typeface="Arial" panose="020B0604020202020204" pitchFamily="34" charset="0"/>
              </a:rPr>
              <a:t>(Rats, Mice)</a:t>
            </a:r>
            <a:endParaRPr lang="en-US" sz="4400" dirty="0">
              <a:solidFill>
                <a:schemeClr val="bg2">
                  <a:lumMod val="50000"/>
                </a:schemeClr>
              </a:solidFill>
              <a:latin typeface="+mj-lt"/>
              <a:cs typeface="Arial" panose="020B0604020202020204" pitchFamily="34" charset="0"/>
            </a:endParaRPr>
          </a:p>
        </p:txBody>
      </p:sp>
      <p:sp>
        <p:nvSpPr>
          <p:cNvPr id="4" name="Shape 1"/>
          <p:cNvSpPr/>
          <p:nvPr/>
        </p:nvSpPr>
        <p:spPr>
          <a:xfrm>
            <a:off x="6280190" y="3212902"/>
            <a:ext cx="3664744" cy="2065734"/>
          </a:xfrm>
          <a:prstGeom prst="roundRect">
            <a:avLst>
              <a:gd name="adj" fmla="val 4612"/>
            </a:avLst>
          </a:prstGeom>
          <a:solidFill>
            <a:srgbClr val="CCEEFF"/>
          </a:solidFill>
          <a:ln w="7620">
            <a:solidFill>
              <a:srgbClr val="B2D4E5"/>
            </a:solidFill>
            <a:prstDash val="solid"/>
          </a:ln>
        </p:spPr>
        <p:txBody>
          <a:bodyPr/>
          <a:lstStyle/>
          <a:p>
            <a:endParaRPr lang="ru-RU"/>
          </a:p>
        </p:txBody>
      </p:sp>
      <p:sp>
        <p:nvSpPr>
          <p:cNvPr id="5" name="Text 2"/>
          <p:cNvSpPr/>
          <p:nvPr/>
        </p:nvSpPr>
        <p:spPr>
          <a:xfrm>
            <a:off x="6514624" y="344733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Metabolite Challenge</a:t>
            </a:r>
            <a:endParaRPr lang="en-US" sz="2300" dirty="0"/>
          </a:p>
        </p:txBody>
      </p:sp>
      <p:sp>
        <p:nvSpPr>
          <p:cNvPr id="6" name="Text 3"/>
          <p:cNvSpPr/>
          <p:nvPr/>
        </p:nvSpPr>
        <p:spPr>
          <a:xfrm>
            <a:off x="6514624" y="3955494"/>
            <a:ext cx="3195876"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Direct rodent gas metabolites are difficult to isolate.</a:t>
            </a:r>
            <a:endParaRPr lang="en-US" sz="1750" dirty="0"/>
          </a:p>
        </p:txBody>
      </p:sp>
      <p:sp>
        <p:nvSpPr>
          <p:cNvPr id="7" name="Shape 4"/>
          <p:cNvSpPr/>
          <p:nvPr/>
        </p:nvSpPr>
        <p:spPr>
          <a:xfrm>
            <a:off x="10171748" y="3212902"/>
            <a:ext cx="3664863" cy="2065734"/>
          </a:xfrm>
          <a:prstGeom prst="roundRect">
            <a:avLst>
              <a:gd name="adj" fmla="val 4612"/>
            </a:avLst>
          </a:prstGeom>
          <a:solidFill>
            <a:srgbClr val="CCEEFF"/>
          </a:solidFill>
          <a:ln w="7620">
            <a:solidFill>
              <a:srgbClr val="B2D4E5"/>
            </a:solidFill>
            <a:prstDash val="solid"/>
          </a:ln>
        </p:spPr>
        <p:txBody>
          <a:bodyPr/>
          <a:lstStyle/>
          <a:p>
            <a:endParaRPr lang="ru-RU"/>
          </a:p>
        </p:txBody>
      </p:sp>
      <p:sp>
        <p:nvSpPr>
          <p:cNvPr id="8" name="Text 5"/>
          <p:cNvSpPr/>
          <p:nvPr/>
        </p:nvSpPr>
        <p:spPr>
          <a:xfrm>
            <a:off x="10406182" y="344733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Odor Profile</a:t>
            </a:r>
            <a:endParaRPr lang="en-US" sz="2300" dirty="0"/>
          </a:p>
        </p:txBody>
      </p:sp>
      <p:sp>
        <p:nvSpPr>
          <p:cNvPr id="9" name="Text 6"/>
          <p:cNvSpPr/>
          <p:nvPr/>
        </p:nvSpPr>
        <p:spPr>
          <a:xfrm>
            <a:off x="10406182" y="3955494"/>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Ammonia and specific VOCs (urine, feces, pheromones) form unique patterns.</a:t>
            </a:r>
            <a:endParaRPr lang="en-US" sz="1750" dirty="0"/>
          </a:p>
        </p:txBody>
      </p:sp>
      <p:sp>
        <p:nvSpPr>
          <p:cNvPr id="10" name="Shape 7"/>
          <p:cNvSpPr/>
          <p:nvPr/>
        </p:nvSpPr>
        <p:spPr>
          <a:xfrm>
            <a:off x="6280190" y="5505450"/>
            <a:ext cx="7556421" cy="1339929"/>
          </a:xfrm>
          <a:prstGeom prst="roundRect">
            <a:avLst>
              <a:gd name="adj" fmla="val 7110"/>
            </a:avLst>
          </a:prstGeom>
          <a:solidFill>
            <a:srgbClr val="CCEEFF"/>
          </a:solidFill>
          <a:ln w="7620">
            <a:solidFill>
              <a:srgbClr val="B2D4E5"/>
            </a:solidFill>
            <a:prstDash val="solid"/>
          </a:ln>
        </p:spPr>
        <p:txBody>
          <a:bodyPr/>
          <a:lstStyle/>
          <a:p>
            <a:endParaRPr lang="ru-RU"/>
          </a:p>
        </p:txBody>
      </p:sp>
      <p:sp>
        <p:nvSpPr>
          <p:cNvPr id="11" name="Text 8"/>
          <p:cNvSpPr/>
          <p:nvPr/>
        </p:nvSpPr>
        <p:spPr>
          <a:xfrm>
            <a:off x="6514624" y="573988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AI Detection</a:t>
            </a:r>
            <a:endParaRPr lang="en-US" sz="2300" dirty="0"/>
          </a:p>
        </p:txBody>
      </p:sp>
      <p:sp>
        <p:nvSpPr>
          <p:cNvPr id="12" name="Text 9"/>
          <p:cNvSpPr/>
          <p:nvPr/>
        </p:nvSpPr>
        <p:spPr>
          <a:xfrm>
            <a:off x="6514624" y="6248043"/>
            <a:ext cx="7087553"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AI models analyze VOC patterns for early rodent detection.</a:t>
            </a:r>
            <a:endParaRPr lang="en-US" sz="1750" dirty="0"/>
          </a:p>
        </p:txBody>
      </p:sp>
      <p:pic>
        <p:nvPicPr>
          <p:cNvPr id="13" name="Рисунок 12">
            <a:extLst>
              <a:ext uri="{FF2B5EF4-FFF2-40B4-BE49-F238E27FC236}">
                <a16:creationId xmlns:a16="http://schemas.microsoft.com/office/drawing/2014/main" id="{8307147C-2D28-4E1E-A077-C09B19F2C127}"/>
              </a:ext>
            </a:extLst>
          </p:cNvPr>
          <p:cNvPicPr>
            <a:picLocks noChangeAspect="1"/>
          </p:cNvPicPr>
          <p:nvPr/>
        </p:nvPicPr>
        <p:blipFill>
          <a:blip r:embed="rId4">
            <a:lum bright="70000" contrast="-70000"/>
          </a:blip>
          <a:stretch>
            <a:fillRect/>
          </a:stretch>
        </p:blipFill>
        <p:spPr>
          <a:xfrm>
            <a:off x="11801497" y="7240428"/>
            <a:ext cx="2412214" cy="6733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307147C-2D28-4E1E-A077-C09B19F2C127}"/>
              </a:ext>
            </a:extLst>
          </p:cNvPr>
          <p:cNvPicPr>
            <a:picLocks noChangeAspect="1"/>
          </p:cNvPicPr>
          <p:nvPr/>
        </p:nvPicPr>
        <p:blipFill>
          <a:blip r:embed="rId3">
            <a:lum bright="70000" contrast="-70000"/>
          </a:blip>
          <a:stretch>
            <a:fillRect/>
          </a:stretch>
        </p:blipFill>
        <p:spPr>
          <a:xfrm>
            <a:off x="11801497" y="7240428"/>
            <a:ext cx="2412214" cy="673337"/>
          </a:xfrm>
          <a:prstGeom prst="rect">
            <a:avLst/>
          </a:prstGeom>
        </p:spPr>
      </p:pic>
      <p:sp>
        <p:nvSpPr>
          <p:cNvPr id="14" name="TextBox 13">
            <a:extLst>
              <a:ext uri="{FF2B5EF4-FFF2-40B4-BE49-F238E27FC236}">
                <a16:creationId xmlns:a16="http://schemas.microsoft.com/office/drawing/2014/main" id="{3955166B-9BEC-4DE5-84FB-EF68831408BD}"/>
              </a:ext>
            </a:extLst>
          </p:cNvPr>
          <p:cNvSpPr txBox="1"/>
          <p:nvPr/>
        </p:nvSpPr>
        <p:spPr>
          <a:xfrm>
            <a:off x="6215738" y="3165796"/>
            <a:ext cx="7420334" cy="5047792"/>
          </a:xfrm>
          <a:prstGeom prst="rect">
            <a:avLst/>
          </a:prstGeom>
          <a:solidFill>
            <a:schemeClr val="bg2">
              <a:lumMod val="75000"/>
              <a:alpha val="0"/>
            </a:schemeClr>
          </a:solidFill>
        </p:spPr>
        <p:txBody>
          <a:bodyPr wrap="square" rtlCol="0">
            <a:spAutoFit/>
          </a:bodyPr>
          <a:lstStyle/>
          <a:p>
            <a:pPr algn="l">
              <a:lnSpc>
                <a:spcPct val="120000"/>
              </a:lnSpc>
            </a:pPr>
            <a:r>
              <a:rPr lang="en-US" b="0" i="0" dirty="0">
                <a:solidFill>
                  <a:schemeClr val="bg2">
                    <a:lumMod val="50000"/>
                  </a:schemeClr>
                </a:solidFill>
                <a:effectLst/>
                <a:latin typeface="Arial" panose="020B0604020202020204" pitchFamily="34" charset="0"/>
                <a:cs typeface="Arial" panose="020B0604020202020204" pitchFamily="34" charset="0"/>
              </a:rPr>
              <a:t>Minimize grain losses: Detect spoilage, bioactivity, and pests at the earliest stage</a:t>
            </a:r>
            <a:r>
              <a:rPr lang="ru-RU" b="0" i="0" dirty="0">
                <a:solidFill>
                  <a:schemeClr val="bg2">
                    <a:lumMod val="50000"/>
                  </a:schemeClr>
                </a:solidFill>
                <a:effectLst/>
                <a:latin typeface="Arial" panose="020B0604020202020204" pitchFamily="34" charset="0"/>
                <a:cs typeface="Arial" panose="020B0604020202020204" pitchFamily="34" charset="0"/>
              </a:rPr>
              <a:t> </a:t>
            </a:r>
            <a:r>
              <a:rPr lang="en-US" b="0" i="0" dirty="0">
                <a:solidFill>
                  <a:schemeClr val="bg2">
                    <a:lumMod val="50000"/>
                  </a:schemeClr>
                </a:solidFill>
                <a:effectLst/>
                <a:latin typeface="Arial" panose="020B0604020202020204" pitchFamily="34" charset="0"/>
                <a:cs typeface="Arial" panose="020B0604020202020204" pitchFamily="34" charset="0"/>
              </a:rPr>
              <a:t>—</a:t>
            </a:r>
            <a:r>
              <a:rPr lang="ru-RU" b="0" i="0">
                <a:solidFill>
                  <a:schemeClr val="bg2">
                    <a:lumMod val="50000"/>
                  </a:schemeClr>
                </a:solidFill>
                <a:effectLst/>
                <a:latin typeface="Arial" panose="020B0604020202020204" pitchFamily="34" charset="0"/>
                <a:cs typeface="Arial" panose="020B0604020202020204" pitchFamily="34" charset="0"/>
              </a:rPr>
              <a:t> </a:t>
            </a:r>
            <a:r>
              <a:rPr lang="en-US" b="0" i="0">
                <a:solidFill>
                  <a:schemeClr val="bg2">
                    <a:lumMod val="50000"/>
                  </a:schemeClr>
                </a:solidFill>
                <a:effectLst/>
                <a:latin typeface="Arial" panose="020B0604020202020204" pitchFamily="34" charset="0"/>
                <a:cs typeface="Arial" panose="020B0604020202020204" pitchFamily="34" charset="0"/>
              </a:rPr>
              <a:t>before </a:t>
            </a:r>
            <a:r>
              <a:rPr lang="en-US" b="0" i="0" dirty="0">
                <a:solidFill>
                  <a:schemeClr val="bg2">
                    <a:lumMod val="50000"/>
                  </a:schemeClr>
                </a:solidFill>
                <a:effectLst/>
                <a:latin typeface="Arial" panose="020B0604020202020204" pitchFamily="34" charset="0"/>
                <a:cs typeface="Arial" panose="020B0604020202020204" pitchFamily="34" charset="0"/>
              </a:rPr>
              <a:t>they cause serious damage.</a:t>
            </a:r>
            <a:endParaRPr lang="ru-RU" b="0" i="0" dirty="0">
              <a:solidFill>
                <a:schemeClr val="bg2">
                  <a:lumMod val="50000"/>
                </a:schemeClr>
              </a:solidFill>
              <a:effectLst/>
              <a:latin typeface="Arial" panose="020B0604020202020204" pitchFamily="34" charset="0"/>
              <a:cs typeface="Arial" panose="020B0604020202020204" pitchFamily="34" charset="0"/>
            </a:endParaRPr>
          </a:p>
          <a:p>
            <a:pPr algn="l">
              <a:lnSpc>
                <a:spcPct val="120000"/>
              </a:lnSpc>
            </a:pPr>
            <a:r>
              <a:rPr lang="en-US" b="0" i="0" dirty="0">
                <a:solidFill>
                  <a:schemeClr val="bg2">
                    <a:lumMod val="50000"/>
                  </a:schemeClr>
                </a:solidFill>
                <a:effectLst/>
                <a:latin typeface="Arial" panose="020B0604020202020204" pitchFamily="34" charset="0"/>
                <a:cs typeface="Arial" panose="020B0604020202020204" pitchFamily="34" charset="0"/>
              </a:rPr>
              <a:t>Stay ahead of problems: Continuous, real-time monitoring provides instant alerts, enabling fast and effective intervention.</a:t>
            </a:r>
          </a:p>
          <a:p>
            <a:pPr algn="l">
              <a:lnSpc>
                <a:spcPct val="120000"/>
              </a:lnSpc>
            </a:pPr>
            <a:r>
              <a:rPr lang="en-US" b="0" i="0" dirty="0">
                <a:solidFill>
                  <a:schemeClr val="bg2">
                    <a:lumMod val="50000"/>
                  </a:schemeClr>
                </a:solidFill>
                <a:effectLst/>
                <a:latin typeface="Arial" panose="020B0604020202020204" pitchFamily="34" charset="0"/>
                <a:cs typeface="Arial" panose="020B0604020202020204" pitchFamily="34" charset="0"/>
              </a:rPr>
              <a:t>Ensure quality and safety: Maintain optimal storage conditions, preserve grain quality, and meet strict food safety standards.</a:t>
            </a:r>
          </a:p>
          <a:p>
            <a:pPr algn="l">
              <a:lnSpc>
                <a:spcPct val="120000"/>
              </a:lnSpc>
            </a:pPr>
            <a:r>
              <a:rPr lang="en-US" b="0" i="0" dirty="0">
                <a:solidFill>
                  <a:schemeClr val="bg2">
                    <a:lumMod val="50000"/>
                  </a:schemeClr>
                </a:solidFill>
                <a:effectLst/>
                <a:latin typeface="Arial" panose="020B0604020202020204" pitchFamily="34" charset="0"/>
                <a:cs typeface="Arial" panose="020B0604020202020204" pitchFamily="34" charset="0"/>
              </a:rPr>
              <a:t>Save time and resources: Automated analysis reduces manual inspections and human error.</a:t>
            </a:r>
          </a:p>
          <a:p>
            <a:pPr algn="l">
              <a:lnSpc>
                <a:spcPct val="120000"/>
              </a:lnSpc>
            </a:pPr>
            <a:r>
              <a:rPr lang="en-US" b="0" i="0" dirty="0">
                <a:solidFill>
                  <a:schemeClr val="bg2">
                    <a:lumMod val="50000"/>
                  </a:schemeClr>
                </a:solidFill>
                <a:effectLst/>
                <a:latin typeface="Arial" panose="020B0604020202020204" pitchFamily="34" charset="0"/>
                <a:cs typeface="Arial" panose="020B0604020202020204" pitchFamily="34" charset="0"/>
              </a:rPr>
              <a:t>Future-proof your business: Adopt cutting-edge technology trusted by industry leaders and backed by scientific research.</a:t>
            </a:r>
            <a:endParaRPr lang="ru-RU" b="0" i="0" dirty="0">
              <a:solidFill>
                <a:schemeClr val="bg2">
                  <a:lumMod val="50000"/>
                </a:schemeClr>
              </a:solidFill>
              <a:effectLst/>
              <a:latin typeface="Arial" panose="020B0604020202020204" pitchFamily="34" charset="0"/>
              <a:cs typeface="Arial" panose="020B0604020202020204" pitchFamily="34" charset="0"/>
            </a:endParaRPr>
          </a:p>
          <a:p>
            <a:pPr algn="l">
              <a:lnSpc>
                <a:spcPct val="120000"/>
              </a:lnSpc>
            </a:pPr>
            <a:endParaRPr lang="en-US" b="0" i="0" dirty="0">
              <a:solidFill>
                <a:schemeClr val="bg2">
                  <a:lumMod val="50000"/>
                </a:schemeClr>
              </a:solidFill>
              <a:effectLst/>
              <a:latin typeface="Arial" panose="020B0604020202020204" pitchFamily="34" charset="0"/>
              <a:cs typeface="Arial" panose="020B0604020202020204" pitchFamily="34" charset="0"/>
            </a:endParaRPr>
          </a:p>
          <a:p>
            <a:pPr algn="l">
              <a:lnSpc>
                <a:spcPct val="120000"/>
              </a:lnSpc>
            </a:pPr>
            <a:r>
              <a:rPr lang="en-US" b="1" i="0" dirty="0">
                <a:solidFill>
                  <a:schemeClr val="bg2">
                    <a:lumMod val="50000"/>
                  </a:schemeClr>
                </a:solidFill>
                <a:effectLst/>
                <a:latin typeface="Arial" panose="020B0604020202020204" pitchFamily="34" charset="0"/>
                <a:cs typeface="Arial" panose="020B0604020202020204" pitchFamily="34" charset="0"/>
              </a:rPr>
              <a:t>Invest in confidence, efficiency, and peace of mind</a:t>
            </a:r>
            <a:r>
              <a:rPr lang="ru-RU" b="1" i="0" dirty="0">
                <a:solidFill>
                  <a:schemeClr val="bg2">
                    <a:lumMod val="50000"/>
                  </a:schemeClr>
                </a:solidFill>
                <a:effectLst/>
                <a:latin typeface="Arial" panose="020B0604020202020204" pitchFamily="34" charset="0"/>
                <a:cs typeface="Arial" panose="020B0604020202020204" pitchFamily="34" charset="0"/>
              </a:rPr>
              <a:t> </a:t>
            </a:r>
            <a:r>
              <a:rPr lang="en-US" b="1" i="0" dirty="0">
                <a:solidFill>
                  <a:schemeClr val="bg2">
                    <a:lumMod val="50000"/>
                  </a:schemeClr>
                </a:solidFill>
                <a:effectLst/>
                <a:latin typeface="Arial" panose="020B0604020202020204" pitchFamily="34" charset="0"/>
                <a:cs typeface="Arial" panose="020B0604020202020204" pitchFamily="34" charset="0"/>
              </a:rPr>
              <a:t>—</a:t>
            </a:r>
            <a:r>
              <a:rPr lang="ru-RU" b="1" i="0" dirty="0">
                <a:solidFill>
                  <a:schemeClr val="bg2">
                    <a:lumMod val="50000"/>
                  </a:schemeClr>
                </a:solidFill>
                <a:effectLst/>
                <a:latin typeface="Arial" panose="020B0604020202020204" pitchFamily="34" charset="0"/>
                <a:cs typeface="Arial" panose="020B0604020202020204" pitchFamily="34" charset="0"/>
              </a:rPr>
              <a:t> </a:t>
            </a:r>
            <a:br>
              <a:rPr lang="ru-RU" b="1" i="0" dirty="0">
                <a:solidFill>
                  <a:schemeClr val="bg2">
                    <a:lumMod val="50000"/>
                  </a:schemeClr>
                </a:solidFill>
                <a:effectLst/>
                <a:latin typeface="Arial" panose="020B0604020202020204" pitchFamily="34" charset="0"/>
                <a:cs typeface="Arial" panose="020B0604020202020204" pitchFamily="34" charset="0"/>
              </a:rPr>
            </a:br>
            <a:r>
              <a:rPr lang="en-US" b="1" i="0" dirty="0">
                <a:solidFill>
                  <a:schemeClr val="bg2">
                    <a:lumMod val="50000"/>
                  </a:schemeClr>
                </a:solidFill>
                <a:effectLst/>
                <a:latin typeface="Arial" panose="020B0604020202020204" pitchFamily="34" charset="0"/>
                <a:cs typeface="Arial" panose="020B0604020202020204" pitchFamily="34" charset="0"/>
              </a:rPr>
              <a:t>choose the</a:t>
            </a:r>
            <a:r>
              <a:rPr lang="ru-RU" b="1" i="0" dirty="0">
                <a:solidFill>
                  <a:schemeClr val="bg2">
                    <a:lumMod val="50000"/>
                  </a:schemeClr>
                </a:solidFill>
                <a:effectLst/>
                <a:latin typeface="Arial" panose="020B0604020202020204" pitchFamily="34" charset="0"/>
                <a:cs typeface="Arial" panose="020B0604020202020204" pitchFamily="34" charset="0"/>
              </a:rPr>
              <a:t> </a:t>
            </a:r>
            <a:r>
              <a:rPr lang="en-US" b="1" i="0" dirty="0">
                <a:solidFill>
                  <a:schemeClr val="bg2">
                    <a:lumMod val="50000"/>
                  </a:schemeClr>
                </a:solidFill>
                <a:effectLst/>
                <a:latin typeface="Arial" panose="020B0604020202020204" pitchFamily="34" charset="0"/>
                <a:cs typeface="Arial" panose="020B0604020202020204" pitchFamily="34" charset="0"/>
              </a:rPr>
              <a:t>Multi-Gas Odor Analyzer today!</a:t>
            </a:r>
          </a:p>
          <a:p>
            <a:pPr>
              <a:lnSpc>
                <a:spcPct val="120000"/>
              </a:lnSpc>
            </a:pPr>
            <a:br>
              <a:rPr lang="en-US" dirty="0">
                <a:latin typeface="Arial" panose="020B0604020202020204" pitchFamily="34" charset="0"/>
                <a:cs typeface="Arial" panose="020B0604020202020204" pitchFamily="34" charset="0"/>
              </a:rPr>
            </a:br>
            <a:endParaRPr lang="en-US" sz="1800" dirty="0">
              <a:solidFill>
                <a:schemeClr val="bg2">
                  <a:lumMod val="50000"/>
                </a:schemeClr>
              </a:solidFill>
              <a:latin typeface="Arial" panose="020B0604020202020204" pitchFamily="34" charset="0"/>
              <a:cs typeface="Arial" panose="020B0604020202020204" pitchFamily="34" charset="0"/>
            </a:endParaRPr>
          </a:p>
        </p:txBody>
      </p:sp>
      <p:sp>
        <p:nvSpPr>
          <p:cNvPr id="15" name="Text 0">
            <a:extLst>
              <a:ext uri="{FF2B5EF4-FFF2-40B4-BE49-F238E27FC236}">
                <a16:creationId xmlns:a16="http://schemas.microsoft.com/office/drawing/2014/main" id="{7605D09A-890E-46D8-AD77-C70C8A5EED56}"/>
              </a:ext>
            </a:extLst>
          </p:cNvPr>
          <p:cNvSpPr/>
          <p:nvPr/>
        </p:nvSpPr>
        <p:spPr>
          <a:xfrm>
            <a:off x="6280190" y="682907"/>
            <a:ext cx="8153440" cy="935747"/>
          </a:xfrm>
          <a:prstGeom prst="rect">
            <a:avLst/>
          </a:prstGeom>
          <a:noFill/>
          <a:ln/>
        </p:spPr>
        <p:txBody>
          <a:bodyPr wrap="square" lIns="0" tIns="0" rIns="0" bIns="0" rtlCol="0" anchor="t"/>
          <a:lstStyle/>
          <a:p>
            <a:pPr algn="l"/>
            <a:r>
              <a:rPr lang="en-US" sz="3600" b="1" i="0" dirty="0">
                <a:solidFill>
                  <a:schemeClr val="bg2">
                    <a:lumMod val="50000"/>
                  </a:schemeClr>
                </a:solidFill>
                <a:effectLst/>
                <a:latin typeface="+mj-lt"/>
              </a:rPr>
              <a:t>Why Choose the Thermodynamic Multi-Gas Odor Analyzer?</a:t>
            </a:r>
          </a:p>
          <a:p>
            <a:pPr marL="0" indent="0" algn="l">
              <a:lnSpc>
                <a:spcPts val="5850"/>
              </a:lnSpc>
              <a:buNone/>
            </a:pPr>
            <a:endParaRPr lang="en-US" sz="3600" b="1" dirty="0">
              <a:solidFill>
                <a:schemeClr val="bg2">
                  <a:lumMod val="50000"/>
                </a:schemeClr>
              </a:solidFill>
              <a:latin typeface="+mj-lt"/>
              <a:ea typeface="Petrona Bold" pitchFamily="34" charset="-122"/>
              <a:cs typeface="Arial" panose="020B0604020202020204" pitchFamily="34" charset="0"/>
            </a:endParaRPr>
          </a:p>
        </p:txBody>
      </p:sp>
      <p:sp>
        <p:nvSpPr>
          <p:cNvPr id="20" name="TextBox 19">
            <a:extLst>
              <a:ext uri="{FF2B5EF4-FFF2-40B4-BE49-F238E27FC236}">
                <a16:creationId xmlns:a16="http://schemas.microsoft.com/office/drawing/2014/main" id="{8D852402-4CC0-404E-A6B4-0C13E73270E6}"/>
              </a:ext>
            </a:extLst>
          </p:cNvPr>
          <p:cNvSpPr txBox="1"/>
          <p:nvPr/>
        </p:nvSpPr>
        <p:spPr>
          <a:xfrm>
            <a:off x="6215738" y="2099837"/>
            <a:ext cx="7420334" cy="584775"/>
          </a:xfrm>
          <a:prstGeom prst="rect">
            <a:avLst/>
          </a:prstGeom>
          <a:noFill/>
        </p:spPr>
        <p:txBody>
          <a:bodyPr wrap="square">
            <a:spAutoFit/>
          </a:bodyPr>
          <a:lstStyle/>
          <a:p>
            <a:pPr algn="l"/>
            <a:r>
              <a:rPr lang="en-US" sz="3200" b="1" i="0" dirty="0">
                <a:solidFill>
                  <a:schemeClr val="bg2">
                    <a:lumMod val="50000"/>
                  </a:schemeClr>
                </a:solidFill>
                <a:effectLst/>
                <a:latin typeface="+mj-lt"/>
              </a:rPr>
              <a:t>Protect Your Profits and Reputation!</a:t>
            </a:r>
          </a:p>
        </p:txBody>
      </p:sp>
      <p:pic>
        <p:nvPicPr>
          <p:cNvPr id="22" name="Рисунок 21">
            <a:extLst>
              <a:ext uri="{FF2B5EF4-FFF2-40B4-BE49-F238E27FC236}">
                <a16:creationId xmlns:a16="http://schemas.microsoft.com/office/drawing/2014/main" id="{CB21735A-78B2-42B0-AD49-7EE358DA252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0" y="-16012"/>
            <a:ext cx="4593265" cy="8229600"/>
          </a:xfrm>
          <a:prstGeom prst="rect">
            <a:avLst/>
          </a:prstGeom>
        </p:spPr>
      </p:pic>
    </p:spTree>
    <p:extLst>
      <p:ext uri="{BB962C8B-B14F-4D97-AF65-F5344CB8AC3E}">
        <p14:creationId xmlns:p14="http://schemas.microsoft.com/office/powerpoint/2010/main" val="3997442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307147C-2D28-4E1E-A077-C09B19F2C127}"/>
              </a:ext>
            </a:extLst>
          </p:cNvPr>
          <p:cNvPicPr>
            <a:picLocks noChangeAspect="1"/>
          </p:cNvPicPr>
          <p:nvPr/>
        </p:nvPicPr>
        <p:blipFill>
          <a:blip r:embed="rId3">
            <a:lum bright="70000" contrast="-70000"/>
          </a:blip>
          <a:stretch>
            <a:fillRect/>
          </a:stretch>
        </p:blipFill>
        <p:spPr>
          <a:xfrm>
            <a:off x="11801497" y="7240428"/>
            <a:ext cx="2412214" cy="673337"/>
          </a:xfrm>
          <a:prstGeom prst="rect">
            <a:avLst/>
          </a:prstGeom>
        </p:spPr>
      </p:pic>
      <p:sp>
        <p:nvSpPr>
          <p:cNvPr id="14" name="TextBox 13">
            <a:extLst>
              <a:ext uri="{FF2B5EF4-FFF2-40B4-BE49-F238E27FC236}">
                <a16:creationId xmlns:a16="http://schemas.microsoft.com/office/drawing/2014/main" id="{3955166B-9BEC-4DE5-84FB-EF68831408BD}"/>
              </a:ext>
            </a:extLst>
          </p:cNvPr>
          <p:cNvSpPr txBox="1"/>
          <p:nvPr/>
        </p:nvSpPr>
        <p:spPr>
          <a:xfrm>
            <a:off x="6280190" y="1753768"/>
            <a:ext cx="7355882" cy="5355312"/>
          </a:xfrm>
          <a:prstGeom prst="rect">
            <a:avLst/>
          </a:prstGeom>
          <a:solidFill>
            <a:schemeClr val="bg2">
              <a:lumMod val="75000"/>
              <a:alpha val="0"/>
            </a:schemeClr>
          </a:solidFill>
        </p:spPr>
        <p:txBody>
          <a:bodyPr wrap="square" rtlCol="0">
            <a:spAutoFit/>
          </a:bodyPr>
          <a:lstStyle/>
          <a:p>
            <a:r>
              <a:rPr lang="en-US" sz="1800" b="1" dirty="0">
                <a:solidFill>
                  <a:schemeClr val="bg2">
                    <a:lumMod val="50000"/>
                  </a:schemeClr>
                </a:solidFill>
                <a:latin typeface="Arial" panose="020B0604020202020204" pitchFamily="34" charset="0"/>
                <a:cs typeface="Arial" panose="020B0604020202020204" pitchFamily="34" charset="0"/>
              </a:rPr>
              <a:t>1.  Vladyslav </a:t>
            </a:r>
            <a:r>
              <a:rPr lang="en-US" sz="1800" b="1" dirty="0" err="1">
                <a:solidFill>
                  <a:schemeClr val="bg2">
                    <a:lumMod val="50000"/>
                  </a:schemeClr>
                </a:solidFill>
                <a:latin typeface="Arial" panose="020B0604020202020204" pitchFamily="34" charset="0"/>
                <a:cs typeface="Arial" panose="020B0604020202020204" pitchFamily="34" charset="0"/>
              </a:rPr>
              <a:t>Vlastopulo</a:t>
            </a:r>
            <a:br>
              <a:rPr lang="en-US" sz="1800" dirty="0">
                <a:solidFill>
                  <a:schemeClr val="bg2">
                    <a:lumMod val="50000"/>
                  </a:schemeClr>
                </a:solidFill>
                <a:latin typeface="Arial" panose="020B0604020202020204" pitchFamily="34" charset="0"/>
                <a:cs typeface="Arial" panose="020B0604020202020204" pitchFamily="34" charset="0"/>
              </a:rPr>
            </a:br>
            <a:r>
              <a:rPr lang="en-US" sz="1800" dirty="0">
                <a:solidFill>
                  <a:schemeClr val="bg2">
                    <a:lumMod val="50000"/>
                  </a:schemeClr>
                </a:solidFill>
                <a:latin typeface="Arial" panose="020B0604020202020204" pitchFamily="34" charset="0"/>
                <a:cs typeface="Arial" panose="020B0604020202020204" pitchFamily="34" charset="0"/>
              </a:rPr>
              <a:t>Director of Harvard Marine, professor-consultant. Doctor of technical sciences, author of a number of well-known works, currently specializing in tribological, ecological and biomedical engineering. Scientific director of the project.</a:t>
            </a:r>
            <a:endParaRPr lang="ru-RU" sz="1800" dirty="0">
              <a:solidFill>
                <a:schemeClr val="bg2">
                  <a:lumMod val="50000"/>
                </a:schemeClr>
              </a:solidFill>
              <a:latin typeface="Arial" panose="020B0604020202020204" pitchFamily="34" charset="0"/>
              <a:cs typeface="Arial" panose="020B0604020202020204" pitchFamily="34" charset="0"/>
            </a:endParaRPr>
          </a:p>
          <a:p>
            <a:endParaRPr lang="en-US" sz="1800" dirty="0">
              <a:solidFill>
                <a:schemeClr val="bg2">
                  <a:lumMod val="50000"/>
                </a:schemeClr>
              </a:solidFill>
              <a:latin typeface="Arial" panose="020B0604020202020204" pitchFamily="34" charset="0"/>
              <a:cs typeface="Arial" panose="020B0604020202020204" pitchFamily="34" charset="0"/>
            </a:endParaRPr>
          </a:p>
          <a:p>
            <a:r>
              <a:rPr lang="en-US" sz="1800" b="1" dirty="0">
                <a:solidFill>
                  <a:schemeClr val="bg2">
                    <a:lumMod val="50000"/>
                  </a:schemeClr>
                </a:solidFill>
                <a:latin typeface="Arial" panose="020B0604020202020204" pitchFamily="34" charset="0"/>
                <a:cs typeface="Arial" panose="020B0604020202020204" pitchFamily="34" charset="0"/>
              </a:rPr>
              <a:t>2.  Igor </a:t>
            </a:r>
            <a:r>
              <a:rPr lang="en-US" sz="1800" b="1" dirty="0" err="1">
                <a:solidFill>
                  <a:schemeClr val="bg2">
                    <a:lumMod val="50000"/>
                  </a:schemeClr>
                </a:solidFill>
                <a:latin typeface="Arial" panose="020B0604020202020204" pitchFamily="34" charset="0"/>
                <a:cs typeface="Arial" panose="020B0604020202020204" pitchFamily="34" charset="0"/>
              </a:rPr>
              <a:t>Chaadaev</a:t>
            </a:r>
            <a:br>
              <a:rPr lang="en-US" sz="1800" dirty="0">
                <a:solidFill>
                  <a:schemeClr val="bg2">
                    <a:lumMod val="50000"/>
                  </a:schemeClr>
                </a:solidFill>
                <a:latin typeface="Arial" panose="020B0604020202020204" pitchFamily="34" charset="0"/>
                <a:cs typeface="Arial" panose="020B0604020202020204" pitchFamily="34" charset="0"/>
              </a:rPr>
            </a:br>
            <a:r>
              <a:rPr lang="en-US" sz="1800" dirty="0">
                <a:solidFill>
                  <a:schemeClr val="bg2">
                    <a:lumMod val="50000"/>
                  </a:schemeClr>
                </a:solidFill>
                <a:latin typeface="Arial" panose="020B0604020202020204" pitchFamily="34" charset="0"/>
                <a:cs typeface="Arial" panose="020B0604020202020204" pitchFamily="34" charset="0"/>
              </a:rPr>
              <a:t>Research engineer, experiment director, artificial intelligence programmer, electronics engineer, microcontroller programmer, gas analyzer equipment developer.</a:t>
            </a:r>
          </a:p>
          <a:p>
            <a:endParaRPr lang="en-US" sz="1800" dirty="0">
              <a:solidFill>
                <a:schemeClr val="bg2">
                  <a:lumMod val="50000"/>
                </a:schemeClr>
              </a:solidFill>
              <a:latin typeface="Arial" panose="020B0604020202020204" pitchFamily="34" charset="0"/>
              <a:cs typeface="Arial" panose="020B0604020202020204" pitchFamily="34" charset="0"/>
            </a:endParaRPr>
          </a:p>
          <a:p>
            <a:r>
              <a:rPr lang="en-US" sz="1800" b="1" dirty="0">
                <a:solidFill>
                  <a:schemeClr val="bg2">
                    <a:lumMod val="50000"/>
                  </a:schemeClr>
                </a:solidFill>
                <a:latin typeface="Arial" panose="020B0604020202020204" pitchFamily="34" charset="0"/>
                <a:cs typeface="Arial" panose="020B0604020202020204" pitchFamily="34" charset="0"/>
              </a:rPr>
              <a:t>3. Olga </a:t>
            </a:r>
            <a:r>
              <a:rPr lang="en-US" sz="1800" b="1" dirty="0" err="1">
                <a:solidFill>
                  <a:schemeClr val="bg2">
                    <a:lumMod val="50000"/>
                  </a:schemeClr>
                </a:solidFill>
                <a:latin typeface="Arial" panose="020B0604020202020204" pitchFamily="34" charset="0"/>
                <a:cs typeface="Arial" panose="020B0604020202020204" pitchFamily="34" charset="0"/>
              </a:rPr>
              <a:t>Tsaprika</a:t>
            </a:r>
            <a:br>
              <a:rPr lang="en-US" sz="1800" dirty="0">
                <a:solidFill>
                  <a:schemeClr val="bg2">
                    <a:lumMod val="50000"/>
                  </a:schemeClr>
                </a:solidFill>
                <a:latin typeface="Arial" panose="020B0604020202020204" pitchFamily="34" charset="0"/>
                <a:cs typeface="Arial" panose="020B0604020202020204" pitchFamily="34" charset="0"/>
              </a:rPr>
            </a:br>
            <a:r>
              <a:rPr lang="en-US" sz="1800" dirty="0">
                <a:solidFill>
                  <a:schemeClr val="bg2">
                    <a:lumMod val="50000"/>
                  </a:schemeClr>
                </a:solidFill>
                <a:latin typeface="Arial" panose="020B0604020202020204" pitchFamily="34" charset="0"/>
                <a:cs typeface="Arial" panose="020B0604020202020204" pitchFamily="34" charset="0"/>
              </a:rPr>
              <a:t>Marketing.</a:t>
            </a:r>
            <a:r>
              <a:rPr lang="ru-RU" sz="1800" dirty="0">
                <a:solidFill>
                  <a:schemeClr val="bg2">
                    <a:lumMod val="50000"/>
                  </a:schemeClr>
                </a:solidFill>
                <a:latin typeface="Arial" panose="020B0604020202020204" pitchFamily="34" charset="0"/>
                <a:cs typeface="Arial" panose="020B0604020202020204" pitchFamily="34" charset="0"/>
              </a:rPr>
              <a:t> </a:t>
            </a:r>
          </a:p>
          <a:p>
            <a:endParaRPr lang="ru-RU" sz="1800" dirty="0">
              <a:solidFill>
                <a:schemeClr val="bg2">
                  <a:lumMod val="50000"/>
                </a:schemeClr>
              </a:solidFill>
              <a:latin typeface="Arial" panose="020B0604020202020204" pitchFamily="34" charset="0"/>
              <a:cs typeface="Arial" panose="020B0604020202020204" pitchFamily="34" charset="0"/>
            </a:endParaRPr>
          </a:p>
          <a:p>
            <a:r>
              <a:rPr lang="ru-RU" sz="1800" b="1" dirty="0">
                <a:solidFill>
                  <a:schemeClr val="bg2">
                    <a:lumMod val="50000"/>
                  </a:schemeClr>
                </a:solidFill>
                <a:latin typeface="Arial" panose="020B0604020202020204" pitchFamily="34" charset="0"/>
                <a:cs typeface="Arial" panose="020B0604020202020204" pitchFamily="34" charset="0"/>
              </a:rPr>
              <a:t>4. </a:t>
            </a:r>
            <a:r>
              <a:rPr lang="en-US" sz="1800" b="1" dirty="0">
                <a:solidFill>
                  <a:schemeClr val="bg2">
                    <a:lumMod val="50000"/>
                  </a:schemeClr>
                </a:solidFill>
                <a:latin typeface="Arial" panose="020B0604020202020204" pitchFamily="34" charset="0"/>
                <a:cs typeface="Arial" panose="020B0604020202020204" pitchFamily="34" charset="0"/>
              </a:rPr>
              <a:t>Andrey Lukashenko</a:t>
            </a:r>
            <a:br>
              <a:rPr lang="en-US" sz="1800" dirty="0">
                <a:solidFill>
                  <a:schemeClr val="bg2">
                    <a:lumMod val="50000"/>
                  </a:schemeClr>
                </a:solidFill>
                <a:latin typeface="Arial" panose="020B0604020202020204" pitchFamily="34" charset="0"/>
                <a:cs typeface="Arial" panose="020B0604020202020204" pitchFamily="34" charset="0"/>
              </a:rPr>
            </a:br>
            <a:r>
              <a:rPr lang="en-US" sz="1800" dirty="0">
                <a:solidFill>
                  <a:schemeClr val="bg2">
                    <a:lumMod val="50000"/>
                  </a:schemeClr>
                </a:solidFill>
                <a:latin typeface="Arial" panose="020B0604020202020204" pitchFamily="34" charset="0"/>
                <a:cs typeface="Arial" panose="020B0604020202020204" pitchFamily="34" charset="0"/>
              </a:rPr>
              <a:t>Mathematician, biophysics air engineer.</a:t>
            </a:r>
            <a:endParaRPr lang="ru-RU" sz="1800" dirty="0">
              <a:solidFill>
                <a:schemeClr val="bg2">
                  <a:lumMod val="50000"/>
                </a:schemeClr>
              </a:solidFill>
              <a:latin typeface="Arial" panose="020B0604020202020204" pitchFamily="34" charset="0"/>
              <a:cs typeface="Arial" panose="020B0604020202020204" pitchFamily="34" charset="0"/>
            </a:endParaRPr>
          </a:p>
          <a:p>
            <a:endParaRPr lang="ru-RU" sz="1800" dirty="0">
              <a:solidFill>
                <a:schemeClr val="bg2">
                  <a:lumMod val="50000"/>
                </a:schemeClr>
              </a:solidFill>
              <a:latin typeface="Arial" panose="020B0604020202020204" pitchFamily="34" charset="0"/>
              <a:cs typeface="Arial" panose="020B0604020202020204" pitchFamily="34" charset="0"/>
            </a:endParaRPr>
          </a:p>
          <a:p>
            <a:r>
              <a:rPr lang="ru-RU" sz="1800" b="1" dirty="0">
                <a:solidFill>
                  <a:schemeClr val="bg2">
                    <a:lumMod val="50000"/>
                  </a:schemeClr>
                </a:solidFill>
                <a:latin typeface="Arial" panose="020B0604020202020204" pitchFamily="34" charset="0"/>
                <a:cs typeface="Arial" panose="020B0604020202020204" pitchFamily="34" charset="0"/>
              </a:rPr>
              <a:t>5. </a:t>
            </a:r>
            <a:r>
              <a:rPr lang="en-US" sz="1800" b="1" dirty="0">
                <a:solidFill>
                  <a:schemeClr val="bg2">
                    <a:lumMod val="50000"/>
                  </a:schemeClr>
                </a:solidFill>
                <a:latin typeface="Arial" panose="020B0604020202020204" pitchFamily="34" charset="0"/>
                <a:cs typeface="Arial" panose="020B0604020202020204" pitchFamily="34" charset="0"/>
              </a:rPr>
              <a:t>Victor </a:t>
            </a:r>
            <a:r>
              <a:rPr lang="en-US" sz="1800" b="1" dirty="0" err="1">
                <a:solidFill>
                  <a:schemeClr val="bg2">
                    <a:lumMod val="50000"/>
                  </a:schemeClr>
                </a:solidFill>
                <a:latin typeface="Arial" panose="020B0604020202020204" pitchFamily="34" charset="0"/>
                <a:cs typeface="Arial" panose="020B0604020202020204" pitchFamily="34" charset="0"/>
              </a:rPr>
              <a:t>Michaylov</a:t>
            </a:r>
            <a:br>
              <a:rPr lang="ru-RU" sz="1800" dirty="0">
                <a:solidFill>
                  <a:schemeClr val="bg2">
                    <a:lumMod val="50000"/>
                  </a:schemeClr>
                </a:solidFill>
                <a:latin typeface="Arial" panose="020B0604020202020204" pitchFamily="34" charset="0"/>
                <a:cs typeface="Arial" panose="020B0604020202020204" pitchFamily="34" charset="0"/>
              </a:rPr>
            </a:br>
            <a:r>
              <a:rPr lang="en-US" sz="1800" dirty="0">
                <a:solidFill>
                  <a:schemeClr val="bg2">
                    <a:lumMod val="50000"/>
                  </a:schemeClr>
                </a:solidFill>
                <a:latin typeface="Arial" panose="020B0604020202020204" pitchFamily="34" charset="0"/>
                <a:cs typeface="Arial" panose="020B0604020202020204" pitchFamily="34" charset="0"/>
              </a:rPr>
              <a:t>SAAS programmer</a:t>
            </a:r>
            <a:r>
              <a:rPr lang="ru-RU" sz="1800" dirty="0">
                <a:solidFill>
                  <a:schemeClr val="bg2">
                    <a:lumMod val="50000"/>
                  </a:schemeClr>
                </a:solidFill>
                <a:latin typeface="Arial" panose="020B0604020202020204" pitchFamily="34" charset="0"/>
                <a:cs typeface="Arial" panose="020B0604020202020204" pitchFamily="34" charset="0"/>
              </a:rPr>
              <a:t>, </a:t>
            </a:r>
            <a:r>
              <a:rPr lang="en-US" sz="1800" dirty="0">
                <a:solidFill>
                  <a:schemeClr val="bg2">
                    <a:lumMod val="50000"/>
                  </a:schemeClr>
                </a:solidFill>
                <a:latin typeface="Arial" panose="020B0604020202020204" pitchFamily="34" charset="0"/>
                <a:cs typeface="Arial" panose="020B0604020202020204" pitchFamily="34" charset="0"/>
              </a:rPr>
              <a:t>IT specialist. </a:t>
            </a:r>
          </a:p>
        </p:txBody>
      </p:sp>
      <p:sp>
        <p:nvSpPr>
          <p:cNvPr id="15" name="Text 0">
            <a:extLst>
              <a:ext uri="{FF2B5EF4-FFF2-40B4-BE49-F238E27FC236}">
                <a16:creationId xmlns:a16="http://schemas.microsoft.com/office/drawing/2014/main" id="{7605D09A-890E-46D8-AD77-C70C8A5EED56}"/>
              </a:ext>
            </a:extLst>
          </p:cNvPr>
          <p:cNvSpPr/>
          <p:nvPr/>
        </p:nvSpPr>
        <p:spPr>
          <a:xfrm>
            <a:off x="6280190" y="682907"/>
            <a:ext cx="8153440" cy="935747"/>
          </a:xfrm>
          <a:prstGeom prst="rect">
            <a:avLst/>
          </a:prstGeom>
          <a:noFill/>
          <a:ln/>
        </p:spPr>
        <p:txBody>
          <a:bodyPr wrap="square" lIns="0" tIns="0" rIns="0" bIns="0" rtlCol="0" anchor="t"/>
          <a:lstStyle/>
          <a:p>
            <a:pPr marL="0" indent="0" algn="l">
              <a:lnSpc>
                <a:spcPts val="5850"/>
              </a:lnSpc>
              <a:buNone/>
            </a:pPr>
            <a:r>
              <a:rPr lang="en-US" sz="4400" b="1" dirty="0">
                <a:solidFill>
                  <a:schemeClr val="bg2">
                    <a:lumMod val="50000"/>
                  </a:schemeClr>
                </a:solidFill>
                <a:latin typeface="+mj-lt"/>
                <a:ea typeface="Petrona Bold" pitchFamily="34" charset="-122"/>
                <a:cs typeface="Arial" panose="020B0604020202020204" pitchFamily="34" charset="0"/>
              </a:rPr>
              <a:t>Founder</a:t>
            </a:r>
          </a:p>
        </p:txBody>
      </p:sp>
      <p:pic>
        <p:nvPicPr>
          <p:cNvPr id="18" name="Рисунок 17">
            <a:extLst>
              <a:ext uri="{FF2B5EF4-FFF2-40B4-BE49-F238E27FC236}">
                <a16:creationId xmlns:a16="http://schemas.microsoft.com/office/drawing/2014/main" id="{DD362359-9850-45FC-8CA9-E1126C391F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4700"/>
                    </a14:imgEffect>
                  </a14:imgLayer>
                </a14:imgProps>
              </a:ext>
            </a:extLst>
          </a:blip>
          <a:stretch>
            <a:fillRect/>
          </a:stretch>
        </p:blipFill>
        <p:spPr>
          <a:xfrm>
            <a:off x="0" y="0"/>
            <a:ext cx="4593265" cy="8229600"/>
          </a:xfrm>
          <a:prstGeom prst="rect">
            <a:avLst/>
          </a:prstGeom>
        </p:spPr>
      </p:pic>
    </p:spTree>
    <p:extLst>
      <p:ext uri="{BB962C8B-B14F-4D97-AF65-F5344CB8AC3E}">
        <p14:creationId xmlns:p14="http://schemas.microsoft.com/office/powerpoint/2010/main" val="3224235753"/>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99</TotalTime>
  <Words>609</Words>
  <Application>Microsoft Office PowerPoint</Application>
  <PresentationFormat>Custom</PresentationFormat>
  <Paragraphs>94</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Petrona Bold</vt:lpstr>
      <vt:lpstr>Inter</vt:lpstr>
      <vt:lpstr>Times New Roman</vt:lpstr>
      <vt:lpstr>Arial</vt:lpstr>
      <vt:lpstr>Wingdings 3</vt:lpstr>
      <vt:lpstr>Calibri</vt:lpstr>
      <vt:lpstr>Century Gothic</vt:lpstr>
      <vt:lpstr>Сектор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Max</cp:lastModifiedBy>
  <cp:revision>35</cp:revision>
  <dcterms:created xsi:type="dcterms:W3CDTF">2025-06-14T15:45:53Z</dcterms:created>
  <dcterms:modified xsi:type="dcterms:W3CDTF">2025-07-23T11:16:59Z</dcterms:modified>
</cp:coreProperties>
</file>