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8" r:id="rId10"/>
    <p:sldId id="266" r:id="rId11"/>
    <p:sldId id="263" r:id="rId12"/>
    <p:sldId id="265" r:id="rId13"/>
    <p:sldId id="267" r:id="rId14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75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034" y="685800"/>
            <a:ext cx="7998916" cy="2971801"/>
          </a:xfrm>
        </p:spPr>
        <p:txBody>
          <a:bodyPr anchor="b">
            <a:normAutofit/>
          </a:bodyPr>
          <a:lstStyle>
            <a:lvl1pPr algn="l">
              <a:defRPr sz="4799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034" y="3843868"/>
            <a:ext cx="6399133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0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5869" y="8467"/>
            <a:ext cx="3809008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6580" y="91546"/>
            <a:ext cx="607907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3941" y="228600"/>
            <a:ext cx="495171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3927" y="32279"/>
            <a:ext cx="4851725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3383" y="609602"/>
            <a:ext cx="4342268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160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621" y="533400"/>
            <a:ext cx="10815995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164" y="3843867"/>
            <a:ext cx="8302047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43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5" y="685800"/>
            <a:ext cx="10055781" cy="2743200"/>
          </a:xfrm>
        </p:spPr>
        <p:txBody>
          <a:bodyPr anchor="ctr">
            <a:normAutofit/>
          </a:bodyPr>
          <a:lstStyle>
            <a:lvl1pPr algn="l">
              <a:defRPr sz="3199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4114800"/>
            <a:ext cx="8533765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48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4" y="685800"/>
            <a:ext cx="9141620" cy="2743200"/>
          </a:xfrm>
        </p:spPr>
        <p:txBody>
          <a:bodyPr anchor="ctr">
            <a:normAutofit/>
          </a:bodyPr>
          <a:lstStyle>
            <a:lvl1pPr algn="l">
              <a:defRPr sz="3199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5835" y="3429000"/>
            <a:ext cx="8532178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5" y="4301068"/>
            <a:ext cx="8532178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19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674" y="812222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2734" y="276860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300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4" y="3429000"/>
            <a:ext cx="8532178" cy="1697400"/>
          </a:xfrm>
        </p:spPr>
        <p:txBody>
          <a:bodyPr anchor="b">
            <a:normAutofit/>
          </a:bodyPr>
          <a:lstStyle>
            <a:lvl1pPr algn="l">
              <a:defRPr sz="3199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3" y="5132981"/>
            <a:ext cx="8533767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9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37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6" y="685800"/>
            <a:ext cx="9141619" cy="2743200"/>
          </a:xfrm>
        </p:spPr>
        <p:txBody>
          <a:bodyPr anchor="ctr">
            <a:normAutofit/>
          </a:bodyPr>
          <a:lstStyle>
            <a:lvl1pPr algn="l">
              <a:defRPr sz="3199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035" y="3928534"/>
            <a:ext cx="8532178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399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4978400"/>
            <a:ext cx="8532178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674" y="812222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2734" y="276860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3634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5" y="685800"/>
            <a:ext cx="10055781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034" y="3928534"/>
            <a:ext cx="853217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399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4766733"/>
            <a:ext cx="8532178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12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63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2950" y="685800"/>
            <a:ext cx="2056864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621" y="685800"/>
            <a:ext cx="7821163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99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81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4" y="2006600"/>
            <a:ext cx="8532178" cy="2281600"/>
          </a:xfrm>
        </p:spPr>
        <p:txBody>
          <a:bodyPr anchor="b">
            <a:normAutofit/>
          </a:bodyPr>
          <a:lstStyle>
            <a:lvl1pPr algn="l">
              <a:defRPr sz="3599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5" y="4495800"/>
            <a:ext cx="8532178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89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033" y="685801"/>
            <a:ext cx="4936369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6621" y="685801"/>
            <a:ext cx="4933194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827" y="685800"/>
            <a:ext cx="4648576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033" y="1270529"/>
            <a:ext cx="4936369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7483" y="685800"/>
            <a:ext cx="4663919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5033" y="1262062"/>
            <a:ext cx="4927904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74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86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54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3167" y="685800"/>
            <a:ext cx="3656648" cy="1371600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34" y="685800"/>
            <a:ext cx="5942053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3167" y="2209800"/>
            <a:ext cx="3656648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55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1582" y="1447800"/>
            <a:ext cx="6018232" cy="1143000"/>
          </a:xfrm>
        </p:spPr>
        <p:txBody>
          <a:bodyPr anchor="b">
            <a:normAutofit/>
          </a:bodyPr>
          <a:lstStyle>
            <a:lvl1pPr algn="l">
              <a:defRPr sz="2799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8754" y="914400"/>
            <a:ext cx="3280120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1582" y="2777067"/>
            <a:ext cx="6019820" cy="2048933"/>
          </a:xfrm>
        </p:spPr>
        <p:txBody>
          <a:bodyPr anchor="t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17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4572" y="2963334"/>
            <a:ext cx="2981081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034" y="4487333"/>
            <a:ext cx="8532178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685801"/>
            <a:ext cx="8532178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1833" y="6172201"/>
            <a:ext cx="159978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034" y="6172201"/>
            <a:ext cx="754183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0502" y="5578476"/>
            <a:ext cx="1141948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199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424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063" rtl="0" eaLnBrk="1" latinLnBrk="0" hangingPunct="1">
        <a:spcBef>
          <a:spcPct val="0"/>
        </a:spcBef>
        <a:buNone/>
        <a:defRPr sz="3599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664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99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799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199790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2587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999650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2">
                <a:lumMod val="5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8CF52B-CD36-474B-BA5D-40F9852A1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3200" y="-177800"/>
            <a:ext cx="12607925" cy="5348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 sz="4400">
                <a:solidFill>
                  <a:srgbClr val="235591"/>
                </a:solidFill>
              </a:defRPr>
            </a:pPr>
            <a:r>
              <a:rPr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Digital Gas Analyzer </a:t>
            </a:r>
            <a:b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for Food Industry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8334" y="5384800"/>
            <a:ext cx="9276712" cy="1473200"/>
          </a:xfrm>
        </p:spPr>
        <p:txBody>
          <a:bodyPr/>
          <a:lstStyle/>
          <a:p>
            <a:pPr>
              <a:defRPr sz="3200">
                <a:solidFill>
                  <a:srgbClr val="008065"/>
                </a:solidFill>
              </a:defRPr>
            </a:pPr>
            <a:r>
              <a:rPr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Smell Under Control. </a:t>
            </a:r>
            <a:endParaRPr lang="en-US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>
              <a:defRPr sz="3200">
                <a:solidFill>
                  <a:srgbClr val="008065"/>
                </a:solidFill>
              </a:defRPr>
            </a:pPr>
            <a:r>
              <a:rPr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Taste in Numbers.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2">
                <a:lumMod val="5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D9DBE0-4FB6-4ABB-940B-5229F9C39A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22229" b="5737"/>
          <a:stretch/>
        </p:blipFill>
        <p:spPr>
          <a:xfrm>
            <a:off x="-1" y="0"/>
            <a:ext cx="12188825" cy="4900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25370FD-D396-4985-8F3F-15AD71D49EB1}"/>
              </a:ext>
            </a:extLst>
          </p:cNvPr>
          <p:cNvSpPr txBox="1">
            <a:spLocks/>
          </p:cNvSpPr>
          <p:nvPr/>
        </p:nvSpPr>
        <p:spPr>
          <a:xfrm>
            <a:off x="1" y="4766739"/>
            <a:ext cx="5708342" cy="994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FOUNDER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E76959-A454-4156-AE85-31CB7C895DC4}"/>
              </a:ext>
            </a:extLst>
          </p:cNvPr>
          <p:cNvSpPr txBox="1"/>
          <p:nvPr/>
        </p:nvSpPr>
        <p:spPr>
          <a:xfrm>
            <a:off x="5496025" y="1856880"/>
            <a:ext cx="6470358" cy="3416320"/>
          </a:xfrm>
          <a:prstGeom prst="rect">
            <a:avLst/>
          </a:prstGeom>
          <a:solidFill>
            <a:schemeClr val="bg2">
              <a:lumMod val="75000"/>
              <a:alpha val="8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1.  Vladyslav </a:t>
            </a:r>
            <a:r>
              <a:rPr lang="en-US" b="1" dirty="0" err="1"/>
              <a:t>Vlastopulo</a:t>
            </a:r>
            <a:br>
              <a:rPr lang="en-US" dirty="0"/>
            </a:br>
            <a:r>
              <a:rPr lang="en-US" dirty="0"/>
              <a:t>Director of Harvard Marine, professor-consultant. Doctor of technical sciences, author of a number of well-known works, currently specializing in tribological, ecological and biomedical engineering. Scientific director of the project.</a:t>
            </a:r>
            <a:endParaRPr lang="ru-RU" dirty="0"/>
          </a:p>
          <a:p>
            <a:endParaRPr lang="en-US" dirty="0"/>
          </a:p>
          <a:p>
            <a:r>
              <a:rPr lang="en-US" b="1" dirty="0"/>
              <a:t>2.  Igor </a:t>
            </a:r>
            <a:r>
              <a:rPr lang="en-US" b="1" dirty="0" err="1"/>
              <a:t>Chaadaev</a:t>
            </a:r>
            <a:br>
              <a:rPr lang="en-US" dirty="0"/>
            </a:br>
            <a:r>
              <a:rPr lang="en-US" dirty="0"/>
              <a:t>Research engineer, experiment director, artificial intelligence programmer, electronics engineer, microcontroller programmer, gas analyzer equipment developer.</a:t>
            </a:r>
          </a:p>
        </p:txBody>
      </p:sp>
    </p:spTree>
    <p:extLst>
      <p:ext uri="{BB962C8B-B14F-4D97-AF65-F5344CB8AC3E}">
        <p14:creationId xmlns:p14="http://schemas.microsoft.com/office/powerpoint/2010/main" val="632244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2">
                <a:lumMod val="5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CAB3B5-03C5-47DA-A07B-F2F7E8169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39700" y="-306170"/>
            <a:ext cx="12470783" cy="5235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25370FD-D396-4985-8F3F-15AD71D49EB1}"/>
              </a:ext>
            </a:extLst>
          </p:cNvPr>
          <p:cNvSpPr txBox="1">
            <a:spLocks/>
          </p:cNvSpPr>
          <p:nvPr/>
        </p:nvSpPr>
        <p:spPr>
          <a:xfrm>
            <a:off x="0" y="4846119"/>
            <a:ext cx="5620093" cy="994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OTHERS DEVELOPERS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E76959-A454-4156-AE85-31CB7C895DC4}"/>
              </a:ext>
            </a:extLst>
          </p:cNvPr>
          <p:cNvSpPr txBox="1"/>
          <p:nvPr/>
        </p:nvSpPr>
        <p:spPr>
          <a:xfrm>
            <a:off x="5892280" y="828401"/>
            <a:ext cx="5708342" cy="5355312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b="1" dirty="0"/>
              <a:t>3</a:t>
            </a:r>
            <a:r>
              <a:rPr lang="ru-RU" b="1" dirty="0"/>
              <a:t>. </a:t>
            </a:r>
            <a:r>
              <a:rPr lang="en-US" b="1" dirty="0"/>
              <a:t>Andrey Lukashenko</a:t>
            </a:r>
            <a:br>
              <a:rPr lang="en-US" dirty="0"/>
            </a:br>
            <a:r>
              <a:rPr lang="en-US" dirty="0"/>
              <a:t>Mathematician, biophysics air engineer.</a:t>
            </a:r>
            <a:endParaRPr lang="ru-RU" dirty="0"/>
          </a:p>
          <a:p>
            <a:endParaRPr lang="ru-RU" b="1" dirty="0"/>
          </a:p>
          <a:p>
            <a:r>
              <a:rPr lang="en-US" b="1" dirty="0"/>
              <a:t>4. Vitaly </a:t>
            </a:r>
            <a:r>
              <a:rPr lang="en-US" b="1" dirty="0" err="1"/>
              <a:t>Svirida</a:t>
            </a:r>
            <a:br>
              <a:rPr lang="en-US" b="1" dirty="0"/>
            </a:br>
            <a:r>
              <a:rPr lang="en-US" dirty="0"/>
              <a:t>Senior researcher, electronics engineer, microcontroller programmer, developer of gas analyzer equipment.</a:t>
            </a:r>
          </a:p>
          <a:p>
            <a:endParaRPr lang="en-US" b="1" dirty="0"/>
          </a:p>
          <a:p>
            <a:r>
              <a:rPr lang="en-US" b="1" dirty="0"/>
              <a:t>5. Sergey </a:t>
            </a:r>
            <a:r>
              <a:rPr lang="en-US" b="1" dirty="0" err="1"/>
              <a:t>Nesterenko</a:t>
            </a:r>
            <a:br>
              <a:rPr lang="en-US" dirty="0"/>
            </a:br>
            <a:r>
              <a:rPr lang="en-US" dirty="0"/>
              <a:t>Senior researcher, research engineer, experiment director, electronics engineer, microcontroller programmer, developer of gas analyzer  equipment.</a:t>
            </a:r>
          </a:p>
          <a:p>
            <a:endParaRPr lang="en-US" dirty="0"/>
          </a:p>
          <a:p>
            <a:r>
              <a:rPr lang="en-US" b="1" dirty="0"/>
              <a:t>6. Marina </a:t>
            </a:r>
            <a:r>
              <a:rPr lang="en-US" b="1" dirty="0" err="1"/>
              <a:t>Noskova</a:t>
            </a:r>
            <a:br>
              <a:rPr lang="en-US" dirty="0"/>
            </a:br>
            <a:r>
              <a:rPr lang="en-US" dirty="0"/>
              <a:t>Biophysics air engineer. Gas Analysis </a:t>
            </a:r>
            <a:r>
              <a:rPr lang="en-US" dirty="0" err="1"/>
              <a:t>Codivirus</a:t>
            </a:r>
            <a:r>
              <a:rPr lang="en-US" dirty="0"/>
              <a:t> Method for Detecting the Threshold of Contagiousness and Therapy Adjustment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47131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2">
                <a:lumMod val="5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FDCBD0-A717-4583-9543-EA543E169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5171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25370FD-D396-4985-8F3F-15AD71D49EB1}"/>
              </a:ext>
            </a:extLst>
          </p:cNvPr>
          <p:cNvSpPr txBox="1">
            <a:spLocks/>
          </p:cNvSpPr>
          <p:nvPr/>
        </p:nvSpPr>
        <p:spPr>
          <a:xfrm>
            <a:off x="1" y="4766739"/>
            <a:ext cx="5708342" cy="994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3200">
                <a:solidFill>
                  <a:srgbClr val="235591"/>
                </a:solidFill>
              </a:defRPr>
            </a:pPr>
            <a:r>
              <a:rPr lang="en-US" sz="32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LIST OF PARTICIPANTS</a:t>
            </a:r>
            <a:endParaRPr lang="en-US" sz="32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B04591B8-960E-4450-881C-094EF2004E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446164"/>
              </p:ext>
            </p:extLst>
          </p:nvPr>
        </p:nvGraphicFramePr>
        <p:xfrm>
          <a:off x="719090" y="1658936"/>
          <a:ext cx="10528917" cy="2128426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rgbClr val="000000">
                      <a:alpha val="98000"/>
                    </a:srgbClr>
                  </a:outerShdw>
                </a:effectLst>
                <a:tableStyleId>{5C22544A-7EE6-4342-B048-85BDC9FD1C3A}</a:tableStyleId>
              </a:tblPr>
              <a:tblGrid>
                <a:gridCol w="3285565">
                  <a:extLst>
                    <a:ext uri="{9D8B030D-6E8A-4147-A177-3AD203B41FA5}">
                      <a16:colId xmlns:a16="http://schemas.microsoft.com/office/drawing/2014/main" val="1184579129"/>
                    </a:ext>
                  </a:extLst>
                </a:gridCol>
                <a:gridCol w="3893045">
                  <a:extLst>
                    <a:ext uri="{9D8B030D-6E8A-4147-A177-3AD203B41FA5}">
                      <a16:colId xmlns:a16="http://schemas.microsoft.com/office/drawing/2014/main" val="4017198842"/>
                    </a:ext>
                  </a:extLst>
                </a:gridCol>
                <a:gridCol w="3350307">
                  <a:extLst>
                    <a:ext uri="{9D8B030D-6E8A-4147-A177-3AD203B41FA5}">
                      <a16:colId xmlns:a16="http://schemas.microsoft.com/office/drawing/2014/main" val="2476680794"/>
                    </a:ext>
                  </a:extLst>
                </a:gridCol>
              </a:tblGrid>
              <a:tr h="718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Participant No. *</a:t>
                      </a:r>
                      <a:endParaRPr lang="en-GB" sz="16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9705" marB="0">
                    <a:solidFill>
                      <a:schemeClr val="bg2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Organisation name</a:t>
                      </a:r>
                      <a:endParaRPr lang="en-GB" sz="16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9705" marB="0">
                    <a:solidFill>
                      <a:schemeClr val="bg2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Country</a:t>
                      </a:r>
                      <a:endParaRPr lang="en-GB" sz="16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9705" marB="0">
                    <a:solidFill>
                      <a:schemeClr val="bg2">
                        <a:lumMod val="75000"/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690468"/>
                  </a:ext>
                </a:extLst>
              </a:tr>
              <a:tr h="7047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1 (Coordinator)</a:t>
                      </a:r>
                      <a:endParaRPr lang="en-GB" sz="20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9705" marB="0">
                    <a:solidFill>
                      <a:schemeClr val="bg2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Harvard Marine LLC</a:t>
                      </a:r>
                      <a:endParaRPr lang="en-US" sz="20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9705" marB="0">
                    <a:solidFill>
                      <a:schemeClr val="bg2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Ukraine</a:t>
                      </a:r>
                      <a:endParaRPr lang="en-GB" sz="2000" b="1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9705" marB="0">
                    <a:solidFill>
                      <a:schemeClr val="bg2">
                        <a:lumMod val="75000"/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900345"/>
                  </a:ext>
                </a:extLst>
              </a:tr>
              <a:tr h="704739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9705" marB="0">
                    <a:solidFill>
                      <a:schemeClr val="bg2">
                        <a:lumMod val="75000"/>
                        <a:alpha val="5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CPMA group</a:t>
                      </a:r>
                      <a:endParaRPr lang="en-US" sz="20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9705" marB="0">
                    <a:solidFill>
                      <a:schemeClr val="bg2">
                        <a:lumMod val="75000"/>
                        <a:alpha val="5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Czech Republic</a:t>
                      </a:r>
                      <a:endParaRPr lang="en-US" sz="20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9705" marB="0">
                    <a:solidFill>
                      <a:schemeClr val="bg2">
                        <a:lumMod val="75000"/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711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5584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2">
                <a:lumMod val="5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4FF3480-4285-48B8-996D-2ACECDFFAA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t="12608"/>
          <a:stretch/>
        </p:blipFill>
        <p:spPr>
          <a:xfrm>
            <a:off x="-139700" y="-241300"/>
            <a:ext cx="12480925" cy="485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25370FD-D396-4985-8F3F-15AD71D49EB1}"/>
              </a:ext>
            </a:extLst>
          </p:cNvPr>
          <p:cNvSpPr txBox="1">
            <a:spLocks/>
          </p:cNvSpPr>
          <p:nvPr/>
        </p:nvSpPr>
        <p:spPr>
          <a:xfrm>
            <a:off x="1" y="4766739"/>
            <a:ext cx="5708342" cy="994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effectLst/>
                <a:latin typeface="+mj-lt"/>
              </a:rPr>
              <a:t>CONTACTS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E76959-A454-4156-AE85-31CB7C895DC4}"/>
              </a:ext>
            </a:extLst>
          </p:cNvPr>
          <p:cNvSpPr txBox="1"/>
          <p:nvPr/>
        </p:nvSpPr>
        <p:spPr>
          <a:xfrm>
            <a:off x="336884" y="1309801"/>
            <a:ext cx="5881036" cy="2241639"/>
          </a:xfrm>
          <a:prstGeom prst="rect">
            <a:avLst/>
          </a:prstGeom>
          <a:solidFill>
            <a:schemeClr val="bg2">
              <a:lumMod val="75000"/>
              <a:alpha val="89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400"/>
              </a:spcAft>
            </a:pPr>
            <a:r>
              <a:rPr lang="en-US" sz="3200" dirty="0">
                <a:effectLst/>
                <a:latin typeface="+mj-lt"/>
              </a:rPr>
              <a:t>Email: </a:t>
            </a:r>
            <a:r>
              <a:rPr lang="en-US" sz="3200" b="1" dirty="0">
                <a:effectLst/>
                <a:latin typeface="+mj-lt"/>
              </a:rPr>
              <a:t>vlastopulo07222@gmal.com </a:t>
            </a:r>
            <a:endParaRPr lang="en-US" sz="3200" dirty="0">
              <a:effectLst/>
              <a:latin typeface="+mj-lt"/>
            </a:endParaRPr>
          </a:p>
          <a:p>
            <a:pPr algn="ctr">
              <a:spcAft>
                <a:spcPts val="1400"/>
              </a:spcAft>
            </a:pPr>
            <a:r>
              <a:rPr lang="en-US" sz="3200" dirty="0">
                <a:effectLst/>
                <a:latin typeface="+mj-lt"/>
              </a:rPr>
              <a:t>Phone: </a:t>
            </a:r>
            <a:br>
              <a:rPr lang="en-US" sz="3200" b="1" dirty="0">
                <a:effectLst/>
                <a:latin typeface="+mj-lt"/>
              </a:rPr>
            </a:br>
            <a:r>
              <a:rPr lang="en-US" sz="3200" b="1" dirty="0">
                <a:effectLst/>
                <a:latin typeface="+mj-lt"/>
              </a:rPr>
              <a:t>+380-996776823</a:t>
            </a:r>
            <a:endParaRPr lang="en-US" sz="32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5276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2">
                <a:lumMod val="5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F03233-7551-4A00-AB92-4EA9B4C79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451" y="-342900"/>
            <a:ext cx="12490676" cy="5299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>
                <a:solidFill>
                  <a:srgbClr val="235591"/>
                </a:solidFill>
              </a:defRPr>
            </a:pP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</a:rPr>
              <a:t>Problem &amp; Need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34" y="2095500"/>
            <a:ext cx="7786866" cy="2205568"/>
          </a:xfrm>
          <a:solidFill>
            <a:schemeClr val="bg2">
              <a:lumMod val="75000"/>
              <a:alpha val="50000"/>
            </a:schemeClr>
          </a:solidFill>
        </p:spPr>
        <p:txBody>
          <a:bodyPr/>
          <a:lstStyle/>
          <a:p>
            <a:pPr>
              <a:defRPr sz="2400"/>
            </a:pP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</a:rPr>
              <a:t>Subjective aroma/taste evaluations</a:t>
            </a:r>
          </a:p>
          <a:p>
            <a:pPr>
              <a:defRPr sz="2400"/>
            </a:pP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</a:rPr>
              <a:t>Complex supply chains and storage conditions</a:t>
            </a:r>
          </a:p>
          <a:p>
            <a:pPr>
              <a:defRPr sz="2400"/>
            </a:pP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</a:rPr>
              <a:t>Stricter EU food safety standards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2">
                <a:lumMod val="5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D258B7-FAF5-403F-878A-4F459A7D9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720" y="-342900"/>
            <a:ext cx="12458246" cy="5285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>
                <a:solidFill>
                  <a:srgbClr val="235591"/>
                </a:solidFill>
              </a:defRPr>
            </a:pP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</a:rPr>
              <a:t>Our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672" y="1866781"/>
            <a:ext cx="8213128" cy="1924234"/>
          </a:xfrm>
          <a:solidFill>
            <a:schemeClr val="bg2">
              <a:lumMod val="75000"/>
              <a:alpha val="49000"/>
            </a:schemeClr>
          </a:solidFill>
        </p:spPr>
        <p:txBody>
          <a:bodyPr>
            <a:normAutofit fontScale="92500"/>
          </a:bodyPr>
          <a:lstStyle/>
          <a:p>
            <a:pPr>
              <a:defRPr sz="2400"/>
            </a:pP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</a:rPr>
              <a:t>Compact Digital Gas Analyzer for Odor &amp; Taste Profiling</a:t>
            </a:r>
          </a:p>
          <a:p>
            <a:pPr>
              <a:defRPr sz="2400"/>
            </a:pP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</a:rPr>
              <a:t>Measures 3 gases including CO₂</a:t>
            </a:r>
          </a:p>
          <a:p>
            <a:pPr>
              <a:defRPr sz="2400"/>
            </a:pP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</a:rPr>
              <a:t>Compensates for temperature and humidity</a:t>
            </a:r>
          </a:p>
          <a:p>
            <a:pPr>
              <a:defRPr sz="2400"/>
            </a:pP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</a:rPr>
              <a:t>Converts odor into taste profiles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2">
                <a:lumMod val="5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A45E9A-FF75-4F8F-82D6-95319E0F8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856" y="-406399"/>
            <a:ext cx="12440782" cy="5277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>
                <a:solidFill>
                  <a:srgbClr val="235591"/>
                </a:solidFill>
              </a:defRPr>
            </a:pP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STRENGTHS AND DIFFERENCES</a:t>
            </a:r>
            <a:endParaRPr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34" y="1628505"/>
            <a:ext cx="10669766" cy="2728925"/>
          </a:xfrm>
          <a:solidFill>
            <a:schemeClr val="bg2">
              <a:lumMod val="75000"/>
              <a:alpha val="77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  <a:defRPr sz="2400"/>
            </a:pPr>
            <a:r>
              <a:rPr lang="en-US" sz="2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Thermodynamic digital </a:t>
            </a:r>
            <a:r>
              <a:rPr lang="en-US" sz="22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multigas</a:t>
            </a:r>
            <a:r>
              <a:rPr lang="en-US" sz="2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food analyzers differ from all others in that:</a:t>
            </a:r>
            <a:br>
              <a:rPr lang="ru-RU" sz="2200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US" sz="2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1. </a:t>
            </a:r>
            <a:r>
              <a:rPr lang="en-US" sz="22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Protarized</a:t>
            </a:r>
            <a:r>
              <a:rPr lang="en-US" sz="2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by the main gases that make up air as a non-equilibrium system.</a:t>
            </a:r>
            <a:br>
              <a:rPr lang="ru-RU" sz="2200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US" sz="2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2. </a:t>
            </a:r>
            <a:r>
              <a:rPr lang="en-US" sz="22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Protarized</a:t>
            </a:r>
            <a:r>
              <a:rPr lang="en-US" sz="2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by the odor of the product from conditioned to spoiled on a scale from 1 to 10. </a:t>
            </a:r>
            <a:br>
              <a:rPr lang="ru-RU" sz="2200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US" sz="2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And lamb in the freezer differs from lamb fresh, and lamb in Greece differs from lamb in Israel.</a:t>
            </a:r>
            <a:endParaRPr sz="22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827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2">
                <a:lumMod val="5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EB36D7-684E-4720-8697-F011B3DB05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17902" t="16858"/>
          <a:stretch/>
        </p:blipFill>
        <p:spPr>
          <a:xfrm>
            <a:off x="-139700" y="-533400"/>
            <a:ext cx="12538075" cy="5386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>
                <a:solidFill>
                  <a:srgbClr val="235591"/>
                </a:solidFill>
              </a:defRPr>
            </a:pP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</a:rPr>
              <a:t>Key 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34" y="708025"/>
            <a:ext cx="8078966" cy="2904068"/>
          </a:xfrm>
          <a:solidFill>
            <a:schemeClr val="bg2">
              <a:lumMod val="75000"/>
              <a:alpha val="62000"/>
            </a:schemeClr>
          </a:solidFill>
        </p:spPr>
        <p:txBody>
          <a:bodyPr>
            <a:normAutofit/>
          </a:bodyPr>
          <a:lstStyle/>
          <a:p>
            <a:pPr>
              <a:defRPr sz="2400"/>
            </a:pP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</a:rPr>
              <a:t>Matchbox-sized — ideal for field or lab use</a:t>
            </a:r>
          </a:p>
          <a:p>
            <a:pPr>
              <a:defRPr sz="2400"/>
            </a:pP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</a:rPr>
              <a:t>Quantitative analysis of aroma</a:t>
            </a:r>
          </a:p>
          <a:p>
            <a:pPr>
              <a:defRPr sz="2400"/>
            </a:pP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</a:rPr>
              <a:t>Perfect for premium food products</a:t>
            </a:r>
          </a:p>
          <a:p>
            <a:pPr>
              <a:defRPr sz="2400"/>
            </a:pP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</a:rPr>
              <a:t>IoT integration ready</a:t>
            </a:r>
          </a:p>
          <a:p>
            <a:pPr>
              <a:defRPr sz="2400"/>
            </a:pP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</a:rPr>
              <a:t>Standardizes product flavor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2">
                <a:lumMod val="5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1B8272-69CB-4255-8BE3-1E03F31A3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0" y="-165100"/>
            <a:ext cx="12315826" cy="5171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>
                <a:solidFill>
                  <a:srgbClr val="235591"/>
                </a:solidFill>
              </a:defRPr>
            </a:pP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</a:rPr>
              <a:t>Application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34" y="1485900"/>
            <a:ext cx="5996166" cy="2815168"/>
          </a:xfrm>
          <a:solidFill>
            <a:schemeClr val="bg2">
              <a:lumMod val="75000"/>
              <a:alpha val="83000"/>
            </a:schemeClr>
          </a:solidFill>
        </p:spPr>
        <p:txBody>
          <a:bodyPr/>
          <a:lstStyle/>
          <a:p>
            <a:pPr>
              <a:defRPr sz="2400"/>
            </a:pP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</a:rPr>
              <a:t>Food manufacturing (QA/QC)</a:t>
            </a:r>
          </a:p>
          <a:p>
            <a:pPr>
              <a:defRPr sz="2400"/>
            </a:pP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</a:rPr>
              <a:t>Logistics and storage monitoring</a:t>
            </a:r>
          </a:p>
          <a:p>
            <a:pPr>
              <a:defRPr sz="2400"/>
            </a:pP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</a:rPr>
              <a:t>Certification and compliance labs</a:t>
            </a:r>
          </a:p>
          <a:p>
            <a:pPr>
              <a:defRPr sz="2400"/>
            </a:pP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</a:rPr>
              <a:t>R&amp;D in product development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2">
                <a:lumMod val="5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B8A461-8EE3-439E-8487-D9DD82223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0" y="-157403"/>
            <a:ext cx="12480926" cy="5251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>
                <a:solidFill>
                  <a:srgbClr val="235591"/>
                </a:solidFill>
              </a:defRPr>
            </a:pP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</a:rPr>
              <a:t>Product Range &amp; Pricing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34" y="1964265"/>
            <a:ext cx="5847416" cy="2611968"/>
          </a:xfrm>
          <a:solidFill>
            <a:schemeClr val="bg2">
              <a:lumMod val="75000"/>
              <a:alpha val="59000"/>
            </a:schemeClr>
          </a:solidFill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defRPr sz="2400"/>
            </a:pP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</a:rPr>
              <a:t>Portable version: From €1,500</a:t>
            </a:r>
          </a:p>
          <a:p>
            <a:pPr>
              <a:defRPr sz="2400"/>
            </a:pP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</a:rPr>
              <a:t>Stationary lab system: From €8,000</a:t>
            </a:r>
          </a:p>
          <a:p>
            <a:pPr>
              <a:defRPr sz="2400"/>
            </a:pP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</a:rPr>
              <a:t>Competitive pricing with precision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2">
                <a:lumMod val="5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2883C7-F932-4999-A3EA-F4A9D1D216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35"/>
          <a:stretch/>
        </p:blipFill>
        <p:spPr>
          <a:xfrm>
            <a:off x="-273074" y="-114299"/>
            <a:ext cx="12761030" cy="4886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>
                <a:solidFill>
                  <a:srgbClr val="235591"/>
                </a:solidFill>
              </a:defRPr>
            </a:pP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</a:rPr>
              <a:t>Why It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2" y="317131"/>
            <a:ext cx="9569675" cy="1507067"/>
          </a:xfrm>
          <a:solidFill>
            <a:schemeClr val="bg2">
              <a:lumMod val="75000"/>
              <a:alpha val="52000"/>
            </a:schemeClr>
          </a:solidFill>
          <a:effectLst>
            <a:outerShdw blurRad="25400" dist="254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>
              <a:defRPr sz="2400"/>
            </a:pP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</a:rPr>
              <a:t>"Taste begins with smell — and we digitize it."</a:t>
            </a:r>
          </a:p>
          <a:p>
            <a:pPr>
              <a:defRPr sz="2400"/>
            </a:pP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</a:rPr>
              <a:t>A new standard in flavor monitoring for premium food sector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987B05B-35FF-4D51-84AC-2D9D6454A0AF}"/>
              </a:ext>
            </a:extLst>
          </p:cNvPr>
          <p:cNvSpPr txBox="1">
            <a:spLocks/>
          </p:cNvSpPr>
          <p:nvPr/>
        </p:nvSpPr>
        <p:spPr>
          <a:xfrm>
            <a:off x="497602" y="1986711"/>
            <a:ext cx="9569675" cy="2425492"/>
          </a:xfrm>
          <a:prstGeom prst="rect">
            <a:avLst/>
          </a:prstGeom>
          <a:solidFill>
            <a:schemeClr val="bg2">
              <a:lumMod val="75000"/>
              <a:alpha val="52000"/>
            </a:schemeClr>
          </a:solidFill>
          <a:effectLst>
            <a:outerShdw blurRad="25400" dist="25400" dir="5400000" algn="ctr" rotWithShape="0">
              <a:schemeClr val="bg1"/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664" indent="-285664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999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727" indent="-285664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799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99790" indent="-285664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2587" indent="-171399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999650" indent="-171399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3846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0908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7971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5034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Monetization Model</a:t>
            </a:r>
            <a:endParaRPr lang="ru-RU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•	Device sale: from €6,000 per unit</a:t>
            </a:r>
            <a:endParaRPr lang="ru-RU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•	Annual analytics software subscription: €500 per device</a:t>
            </a:r>
            <a:endParaRPr lang="ru-RU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•	Annual maintenance &amp; calibration: €300</a:t>
            </a:r>
            <a:endParaRPr lang="ru-RU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•	Future model: licensing and franchising for international scale-up</a:t>
            </a:r>
            <a:endParaRPr lang="LID4096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2">
                <a:lumMod val="5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A436DB5-A4EF-4F25-89BC-E20FF171D6D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1" y="1"/>
            <a:ext cx="12188825" cy="4616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>
                <a:solidFill>
                  <a:srgbClr val="235591"/>
                </a:solidFill>
              </a:defRPr>
            </a:pP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Forecast (ROI)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59D5BEB4-D20B-4B67-8A04-61DC22215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4827" y="3439228"/>
            <a:ext cx="1745671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LID4096" sz="1300" b="1" i="0" u="none" strike="noStrike" cap="none" normalizeH="0" baseline="0" dirty="0" err="1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Revenue</a:t>
            </a:r>
            <a:r>
              <a:rPr kumimoji="0" lang="ru-RU" altLang="LID4096" sz="1300" b="1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LID4096" sz="1300" b="1" i="0" u="none" strike="noStrike" cap="none" normalizeH="0" baseline="0" dirty="0" err="1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Forecast</a:t>
            </a:r>
            <a:r>
              <a:rPr kumimoji="0" lang="ru-RU" altLang="LID4096" sz="1300" b="1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(RO)</a:t>
            </a:r>
            <a:endParaRPr kumimoji="0" lang="ru-RU" altLang="LID4096" sz="18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C6E9C69F-BADD-4A5E-9EC7-7882205D17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443438"/>
              </p:ext>
            </p:extLst>
          </p:nvPr>
        </p:nvGraphicFramePr>
        <p:xfrm>
          <a:off x="684034" y="483891"/>
          <a:ext cx="7916758" cy="3345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8379">
                  <a:extLst>
                    <a:ext uri="{9D8B030D-6E8A-4147-A177-3AD203B41FA5}">
                      <a16:colId xmlns:a16="http://schemas.microsoft.com/office/drawing/2014/main" val="4049806208"/>
                    </a:ext>
                  </a:extLst>
                </a:gridCol>
                <a:gridCol w="3958379">
                  <a:extLst>
                    <a:ext uri="{9D8B030D-6E8A-4147-A177-3AD203B41FA5}">
                      <a16:colId xmlns:a16="http://schemas.microsoft.com/office/drawing/2014/main" val="3885704265"/>
                    </a:ext>
                  </a:extLst>
                </a:gridCol>
              </a:tblGrid>
              <a:tr h="4778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Metric</a:t>
                      </a:r>
                      <a:endParaRPr lang="en-US" sz="20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Value</a:t>
                      </a:r>
                      <a:endParaRPr lang="en-US" sz="20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229140"/>
                  </a:ext>
                </a:extLst>
              </a:tr>
              <a:tr h="4778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Production cost per unit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UA" sz="2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€2,000</a:t>
                      </a:r>
                      <a:endParaRPr lang="ru-U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704772"/>
                  </a:ext>
                </a:extLst>
              </a:tr>
              <a:tr h="4778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Selling price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UA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€6,000</a:t>
                      </a:r>
                      <a:endParaRPr lang="ru-UA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119887"/>
                  </a:ext>
                </a:extLst>
              </a:tr>
              <a:tr h="4778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Planned sales (Year 2)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 units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43078"/>
                  </a:ext>
                </a:extLst>
              </a:tr>
              <a:tr h="4778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Revenue (Year 2)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UA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€600,000</a:t>
                      </a:r>
                      <a:endParaRPr lang="ru-UA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617077"/>
                  </a:ext>
                </a:extLst>
              </a:tr>
              <a:tr h="4778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Estimated profit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UA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€350,000</a:t>
                      </a:r>
                      <a:endParaRPr lang="ru-UA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136699"/>
                  </a:ext>
                </a:extLst>
              </a:tr>
              <a:tr h="4778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Payback period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12–16 months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284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026166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210</TotalTime>
  <Words>496</Words>
  <Application>Microsoft Office PowerPoint</Application>
  <PresentationFormat>Custom</PresentationFormat>
  <Paragraphs>76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 3</vt:lpstr>
      <vt:lpstr>Сектор</vt:lpstr>
      <vt:lpstr>Digital Gas Analyzer  for Food Industry</vt:lpstr>
      <vt:lpstr>Problem &amp; Need</vt:lpstr>
      <vt:lpstr>Our Solution</vt:lpstr>
      <vt:lpstr>STRENGTHS AND DIFFERENCES</vt:lpstr>
      <vt:lpstr>Key Advantages</vt:lpstr>
      <vt:lpstr>Application Areas</vt:lpstr>
      <vt:lpstr>Product Range &amp; Pricing</vt:lpstr>
      <vt:lpstr>Why It Matters</vt:lpstr>
      <vt:lpstr>Forecast (ROI)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Gas Analyzer for Food Industry</dc:title>
  <dc:subject/>
  <dc:creator>Александр</dc:creator>
  <cp:keywords/>
  <dc:description>generated using python-pptx</dc:description>
  <cp:lastModifiedBy>Max</cp:lastModifiedBy>
  <cp:revision>78</cp:revision>
  <dcterms:created xsi:type="dcterms:W3CDTF">2013-01-27T09:14:16Z</dcterms:created>
  <dcterms:modified xsi:type="dcterms:W3CDTF">2025-07-24T09:08:54Z</dcterms:modified>
  <cp:category/>
</cp:coreProperties>
</file>