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64" r:id="rId5"/>
    <p:sldId id="259" r:id="rId6"/>
    <p:sldId id="269" r:id="rId7"/>
    <p:sldId id="260" r:id="rId8"/>
    <p:sldId id="261" r:id="rId9"/>
    <p:sldId id="262" r:id="rId10"/>
    <p:sldId id="268" r:id="rId11"/>
    <p:sldId id="266" r:id="rId12"/>
    <p:sldId id="263" r:id="rId13"/>
    <p:sldId id="265" r:id="rId14"/>
    <p:sldId id="267" r:id="rId1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7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6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4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8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300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3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634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12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3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8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7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8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5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1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2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8CF52B-CD36-474B-BA5D-40F9852A1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200" y="-177800"/>
            <a:ext cx="12607925" cy="534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 sz="4400">
                <a:solidFill>
                  <a:srgbClr val="235591"/>
                </a:solidFill>
              </a:defRPr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Digital Gas Analyzer </a:t>
            </a:r>
            <a:b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for Food Industry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334" y="5384800"/>
            <a:ext cx="9276712" cy="1473200"/>
          </a:xfrm>
        </p:spPr>
        <p:txBody>
          <a:bodyPr/>
          <a:lstStyle/>
          <a:p>
            <a:pPr>
              <a:defRPr sz="3200">
                <a:solidFill>
                  <a:srgbClr val="008065"/>
                </a:solidFill>
              </a:defRPr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Smell Under Control. 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defRPr sz="3200">
                <a:solidFill>
                  <a:srgbClr val="008065"/>
                </a:solidFill>
              </a:defRPr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Taste in Numbers.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D0BD09-3BC3-4FC4-B786-01A1599720D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7769223" y="5298016"/>
            <a:ext cx="4419602" cy="14732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436DB5-A4EF-4F25-89BC-E20FF171D6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1"/>
            <a:ext cx="12188825" cy="461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Forecast (ROI)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9D5BEB4-D20B-4B67-8A04-61DC2221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4827" y="3439228"/>
            <a:ext cx="174567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LID4096" sz="1300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Revenue</a:t>
            </a:r>
            <a:r>
              <a:rPr kumimoji="0" lang="ru-RU" altLang="LID4096" sz="13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LID4096" sz="1300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r>
              <a:rPr kumimoji="0" lang="ru-RU" altLang="LID4096" sz="13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(RO)</a:t>
            </a:r>
            <a:endParaRPr kumimoji="0" lang="ru-RU" altLang="LID4096" sz="1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C6E9C69F-BADD-4A5E-9EC7-7882205D1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43438"/>
              </p:ext>
            </p:extLst>
          </p:nvPr>
        </p:nvGraphicFramePr>
        <p:xfrm>
          <a:off x="684034" y="483891"/>
          <a:ext cx="7916758" cy="3345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8379">
                  <a:extLst>
                    <a:ext uri="{9D8B030D-6E8A-4147-A177-3AD203B41FA5}">
                      <a16:colId xmlns:a16="http://schemas.microsoft.com/office/drawing/2014/main" val="4049806208"/>
                    </a:ext>
                  </a:extLst>
                </a:gridCol>
                <a:gridCol w="3958379">
                  <a:extLst>
                    <a:ext uri="{9D8B030D-6E8A-4147-A177-3AD203B41FA5}">
                      <a16:colId xmlns:a16="http://schemas.microsoft.com/office/drawing/2014/main" val="3885704265"/>
                    </a:ext>
                  </a:extLst>
                </a:gridCol>
              </a:tblGrid>
              <a:tr h="47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Metric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229140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cost per unit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€2,000</a:t>
                      </a:r>
                      <a:endParaRPr lang="ru-UA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704772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Selling price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€6,000</a:t>
                      </a:r>
                      <a:endParaRPr lang="ru-UA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119887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Planned sales (Year 2)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units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3078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Revenue (Year 2)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€600,000</a:t>
                      </a:r>
                      <a:endParaRPr lang="ru-UA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617077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profit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€350,000</a:t>
                      </a:r>
                      <a:endParaRPr lang="ru-UA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136699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Payback period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12–16 months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84202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433635-07E0-48D9-85BE-E8F57FA0D1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61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D9DBE0-4FB6-4ABB-940B-5229F9C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2229" b="5737"/>
          <a:stretch/>
        </p:blipFill>
        <p:spPr>
          <a:xfrm>
            <a:off x="-1" y="0"/>
            <a:ext cx="12188825" cy="490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5370FD-D396-4985-8F3F-15AD71D49EB1}"/>
              </a:ext>
            </a:extLst>
          </p:cNvPr>
          <p:cNvSpPr txBox="1">
            <a:spLocks/>
          </p:cNvSpPr>
          <p:nvPr/>
        </p:nvSpPr>
        <p:spPr>
          <a:xfrm>
            <a:off x="1" y="4766739"/>
            <a:ext cx="5708342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6959-A454-4156-AE85-31CB7C895DC4}"/>
              </a:ext>
            </a:extLst>
          </p:cNvPr>
          <p:cNvSpPr txBox="1"/>
          <p:nvPr/>
        </p:nvSpPr>
        <p:spPr>
          <a:xfrm>
            <a:off x="5501680" y="1531810"/>
            <a:ext cx="6470358" cy="3416320"/>
          </a:xfrm>
          <a:prstGeom prst="rect">
            <a:avLst/>
          </a:prstGeom>
          <a:solidFill>
            <a:schemeClr val="bg2">
              <a:lumMod val="7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1.  Vladyslav </a:t>
            </a:r>
            <a:r>
              <a:rPr lang="en-US" b="1" dirty="0" err="1"/>
              <a:t>Vlastopulo</a:t>
            </a:r>
            <a:br>
              <a:rPr lang="en-US" dirty="0"/>
            </a:br>
            <a:r>
              <a:rPr lang="en-US" dirty="0"/>
              <a:t>Director of Harvard Marine, professor-consultant. Doctor of technical sciences, author of a number of well-known works, currently specializing in tribological, ecological and biomedical engineering. Scientific director of the project.</a:t>
            </a:r>
            <a:endParaRPr lang="ru-RU" dirty="0"/>
          </a:p>
          <a:p>
            <a:endParaRPr lang="en-US" dirty="0"/>
          </a:p>
          <a:p>
            <a:r>
              <a:rPr lang="en-US" b="1" dirty="0"/>
              <a:t>2.  Igor </a:t>
            </a:r>
            <a:r>
              <a:rPr lang="en-US" b="1" dirty="0" err="1"/>
              <a:t>Chaadaev</a:t>
            </a:r>
            <a:br>
              <a:rPr lang="en-US" dirty="0"/>
            </a:br>
            <a:r>
              <a:rPr lang="en-US" dirty="0"/>
              <a:t>Research engineer, experiment director, artificial intelligence programmer, electronics engineer, microcontroller programmer, gas analyzer equipment developer.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A0E918-0DF3-4BE9-B5D3-07514467665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4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CAB3B5-03C5-47DA-A07B-F2F7E8169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9700" y="-306170"/>
            <a:ext cx="12470783" cy="523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5370FD-D396-4985-8F3F-15AD71D49EB1}"/>
              </a:ext>
            </a:extLst>
          </p:cNvPr>
          <p:cNvSpPr txBox="1">
            <a:spLocks/>
          </p:cNvSpPr>
          <p:nvPr/>
        </p:nvSpPr>
        <p:spPr>
          <a:xfrm>
            <a:off x="0" y="4846119"/>
            <a:ext cx="5620093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OTHERS DEVELOPERS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6959-A454-4156-AE85-31CB7C895DC4}"/>
              </a:ext>
            </a:extLst>
          </p:cNvPr>
          <p:cNvSpPr txBox="1"/>
          <p:nvPr/>
        </p:nvSpPr>
        <p:spPr>
          <a:xfrm>
            <a:off x="5892280" y="189209"/>
            <a:ext cx="5708342" cy="5355312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3</a:t>
            </a:r>
            <a:r>
              <a:rPr lang="ru-RU" b="1" dirty="0"/>
              <a:t>. </a:t>
            </a:r>
            <a:r>
              <a:rPr lang="en-US" b="1" dirty="0"/>
              <a:t>Andrey Lukashenko</a:t>
            </a:r>
            <a:br>
              <a:rPr lang="en-US" dirty="0"/>
            </a:br>
            <a:r>
              <a:rPr lang="en-US" dirty="0"/>
              <a:t>Mathematician, biophysics air engineer.</a:t>
            </a:r>
            <a:endParaRPr lang="ru-RU" dirty="0"/>
          </a:p>
          <a:p>
            <a:endParaRPr lang="ru-RU" b="1" dirty="0"/>
          </a:p>
          <a:p>
            <a:r>
              <a:rPr lang="en-US" b="1" dirty="0"/>
              <a:t>4. Vitaly </a:t>
            </a:r>
            <a:r>
              <a:rPr lang="en-US" b="1" dirty="0" err="1"/>
              <a:t>Svirida</a:t>
            </a:r>
            <a:br>
              <a:rPr lang="en-US" b="1" dirty="0"/>
            </a:br>
            <a:r>
              <a:rPr lang="en-US" dirty="0"/>
              <a:t>Senior researcher, electronics engineer, microcontroller programmer, developer of gas analyzer equipment.</a:t>
            </a:r>
          </a:p>
          <a:p>
            <a:endParaRPr lang="en-US" b="1" dirty="0"/>
          </a:p>
          <a:p>
            <a:r>
              <a:rPr lang="en-US" b="1" dirty="0"/>
              <a:t>5. Sergey </a:t>
            </a:r>
            <a:r>
              <a:rPr lang="en-US" b="1" dirty="0" err="1"/>
              <a:t>Nesterenko</a:t>
            </a:r>
            <a:br>
              <a:rPr lang="en-US" dirty="0"/>
            </a:br>
            <a:r>
              <a:rPr lang="en-US" dirty="0"/>
              <a:t>Senior researcher, research engineer, experiment director, electronics engineer, microcontroller programmer, developer of gas analyzer  equipment.</a:t>
            </a:r>
          </a:p>
          <a:p>
            <a:endParaRPr lang="en-US" dirty="0"/>
          </a:p>
          <a:p>
            <a:r>
              <a:rPr lang="en-US" b="1"/>
              <a:t>6. </a:t>
            </a:r>
            <a:r>
              <a:rPr lang="en-US" b="1" dirty="0"/>
              <a:t>Marina </a:t>
            </a:r>
            <a:r>
              <a:rPr lang="en-US" b="1" dirty="0" err="1"/>
              <a:t>Noskova</a:t>
            </a:r>
            <a:br>
              <a:rPr lang="en-US" dirty="0"/>
            </a:br>
            <a:r>
              <a:rPr lang="en-US" dirty="0"/>
              <a:t>Biophysics air engineer. Gas Analysis </a:t>
            </a:r>
            <a:r>
              <a:rPr lang="en-US" dirty="0" err="1"/>
              <a:t>Codivirus</a:t>
            </a:r>
            <a:r>
              <a:rPr lang="en-US" dirty="0"/>
              <a:t> Method for Detecting the Threshold of Contagiousness and Therapy Adjustment</a:t>
            </a:r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52D71-2302-4430-973E-4084B94952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FDCBD0-A717-4583-9543-EA543E16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517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5370FD-D396-4985-8F3F-15AD71D49EB1}"/>
              </a:ext>
            </a:extLst>
          </p:cNvPr>
          <p:cNvSpPr txBox="1">
            <a:spLocks/>
          </p:cNvSpPr>
          <p:nvPr/>
        </p:nvSpPr>
        <p:spPr>
          <a:xfrm>
            <a:off x="1" y="4766739"/>
            <a:ext cx="5708342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>
                <a:solidFill>
                  <a:srgbClr val="235591"/>
                </a:solidFill>
              </a:defRPr>
            </a:pPr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 OF PARTICIPANTS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04591B8-960E-4450-881C-094EF2004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199634"/>
              </p:ext>
            </p:extLst>
          </p:nvPr>
        </p:nvGraphicFramePr>
        <p:xfrm>
          <a:off x="719090" y="1658936"/>
          <a:ext cx="10528917" cy="2128426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rgbClr val="000000">
                      <a:alpha val="98000"/>
                    </a:srgbClr>
                  </a:outerShdw>
                </a:effectLst>
                <a:tableStyleId>{5C22544A-7EE6-4342-B048-85BDC9FD1C3A}</a:tableStyleId>
              </a:tblPr>
              <a:tblGrid>
                <a:gridCol w="3285565">
                  <a:extLst>
                    <a:ext uri="{9D8B030D-6E8A-4147-A177-3AD203B41FA5}">
                      <a16:colId xmlns:a16="http://schemas.microsoft.com/office/drawing/2014/main" val="1184579129"/>
                    </a:ext>
                  </a:extLst>
                </a:gridCol>
                <a:gridCol w="3893045">
                  <a:extLst>
                    <a:ext uri="{9D8B030D-6E8A-4147-A177-3AD203B41FA5}">
                      <a16:colId xmlns:a16="http://schemas.microsoft.com/office/drawing/2014/main" val="4017198842"/>
                    </a:ext>
                  </a:extLst>
                </a:gridCol>
                <a:gridCol w="3350307">
                  <a:extLst>
                    <a:ext uri="{9D8B030D-6E8A-4147-A177-3AD203B41FA5}">
                      <a16:colId xmlns:a16="http://schemas.microsoft.com/office/drawing/2014/main" val="2476680794"/>
                    </a:ext>
                  </a:extLst>
                </a:gridCol>
              </a:tblGrid>
              <a:tr h="718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Participant No. *</a:t>
                      </a:r>
                      <a:endParaRPr lang="en-GB" sz="16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Organisation name</a:t>
                      </a:r>
                      <a:endParaRPr lang="en-GB" sz="16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Country</a:t>
                      </a:r>
                      <a:endParaRPr lang="en-GB" sz="16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90468"/>
                  </a:ext>
                </a:extLst>
              </a:tr>
              <a:tr h="704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(Coordinator)</a:t>
                      </a:r>
                      <a:endParaRPr lang="en-GB" sz="20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Harvard Marine LLC</a:t>
                      </a:r>
                      <a:endParaRPr lang="en-US" sz="20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Ukraine</a:t>
                      </a:r>
                      <a:endParaRPr lang="en-GB" sz="2000" b="1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900345"/>
                  </a:ext>
                </a:extLst>
              </a:tr>
              <a:tr h="70473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CPMA group</a:t>
                      </a:r>
                      <a:endParaRPr lang="en-US" sz="20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Czech Republic</a:t>
                      </a:r>
                      <a:endParaRPr lang="en-US" sz="20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9705" marB="0">
                    <a:solidFill>
                      <a:schemeClr val="bg2">
                        <a:lumMod val="75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1117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8837F-4AAD-4735-A3B9-F906E38FC7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4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FF3480-4285-48B8-996D-2ACECDFFA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2608"/>
          <a:stretch/>
        </p:blipFill>
        <p:spPr>
          <a:xfrm>
            <a:off x="-139700" y="-241300"/>
            <a:ext cx="12480925" cy="48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5370FD-D396-4985-8F3F-15AD71D49EB1}"/>
              </a:ext>
            </a:extLst>
          </p:cNvPr>
          <p:cNvSpPr txBox="1">
            <a:spLocks/>
          </p:cNvSpPr>
          <p:nvPr/>
        </p:nvSpPr>
        <p:spPr>
          <a:xfrm>
            <a:off x="1" y="4766739"/>
            <a:ext cx="5708342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/>
                <a:latin typeface="+mj-lt"/>
              </a:rPr>
              <a:t>CONTACTS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6959-A454-4156-AE85-31CB7C895DC4}"/>
              </a:ext>
            </a:extLst>
          </p:cNvPr>
          <p:cNvSpPr txBox="1"/>
          <p:nvPr/>
        </p:nvSpPr>
        <p:spPr>
          <a:xfrm>
            <a:off x="336884" y="1309801"/>
            <a:ext cx="5881036" cy="2241639"/>
          </a:xfrm>
          <a:prstGeom prst="rect">
            <a:avLst/>
          </a:prstGeom>
          <a:solidFill>
            <a:schemeClr val="bg2">
              <a:lumMod val="7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3200" dirty="0">
                <a:effectLst/>
                <a:latin typeface="+mj-lt"/>
              </a:rPr>
              <a:t>Email: </a:t>
            </a:r>
            <a:r>
              <a:rPr lang="en-US" sz="3200" b="1" dirty="0">
                <a:effectLst/>
                <a:latin typeface="+mj-lt"/>
              </a:rPr>
              <a:t>vlastopulo07222@gmal.com </a:t>
            </a:r>
            <a:endParaRPr lang="en-US" sz="3200" dirty="0">
              <a:effectLst/>
              <a:latin typeface="+mj-lt"/>
            </a:endParaRPr>
          </a:p>
          <a:p>
            <a:pPr algn="ctr">
              <a:spcAft>
                <a:spcPts val="1400"/>
              </a:spcAft>
            </a:pPr>
            <a:r>
              <a:rPr lang="en-US" sz="3200" dirty="0">
                <a:effectLst/>
                <a:latin typeface="+mj-lt"/>
              </a:rPr>
              <a:t>Phone: </a:t>
            </a:r>
            <a:br>
              <a:rPr lang="en-US" sz="3200" b="1" dirty="0">
                <a:effectLst/>
                <a:latin typeface="+mj-lt"/>
              </a:rPr>
            </a:br>
            <a:r>
              <a:rPr lang="en-US" sz="3200" b="1" dirty="0">
                <a:effectLst/>
                <a:latin typeface="+mj-lt"/>
              </a:rPr>
              <a:t>+380-996776823</a:t>
            </a:r>
            <a:endParaRPr lang="en-US" sz="3200" dirty="0">
              <a:effectLst/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26B6A6-10CF-4234-A20D-E924A7C2FB6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7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F03233-7551-4A00-AB92-4EA9B4C7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451" y="-342900"/>
            <a:ext cx="12490676" cy="529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Problem &amp;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2095500"/>
            <a:ext cx="7786866" cy="2205568"/>
          </a:xfrm>
          <a:solidFill>
            <a:schemeClr val="bg2">
              <a:lumMod val="75000"/>
              <a:alpha val="50000"/>
            </a:schemeClr>
          </a:solidFill>
        </p:spPr>
        <p:txBody>
          <a:bodyPr/>
          <a:lstStyle/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Subjective aroma/taste evaluations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Complex supply chains and storage conditions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Stricter EU food safety standards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86EEBB-4940-46D4-9A5D-16E632F7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258B7-FAF5-403F-878A-4F459A7D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20" y="-342900"/>
            <a:ext cx="12458246" cy="528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72" y="1866781"/>
            <a:ext cx="8213128" cy="1924234"/>
          </a:xfrm>
          <a:solidFill>
            <a:schemeClr val="bg2">
              <a:lumMod val="75000"/>
              <a:alpha val="49000"/>
            </a:schemeClr>
          </a:solidFill>
        </p:spPr>
        <p:txBody>
          <a:bodyPr>
            <a:normAutofit fontScale="92500"/>
          </a:bodyPr>
          <a:lstStyle/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Compact Digital Gas Analyzer for Odor &amp; Taste Profiling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Measures 3 gases including CO₂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Compensates for temperature and humidity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Converts odor into taste profiles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4A82C-865D-4F0A-9197-81E1F507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45E9A-FF75-4F8F-82D6-95319E0F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856" y="-406399"/>
            <a:ext cx="12440782" cy="5277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STRENGTHS AND DIFFERENCES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628505"/>
            <a:ext cx="10669766" cy="2728925"/>
          </a:xfrm>
          <a:solidFill>
            <a:schemeClr val="bg2">
              <a:lumMod val="75000"/>
              <a:alpha val="77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  <a:defRPr sz="2400"/>
            </a:pP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Thermodynamic digital </a:t>
            </a:r>
            <a:r>
              <a:rPr lang="en-US" sz="2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multigas</a:t>
            </a: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food analyzers differ from all others in that:</a:t>
            </a:r>
            <a:br>
              <a:rPr lang="ru-RU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1. </a:t>
            </a:r>
            <a:r>
              <a:rPr lang="en-US" sz="2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Protarized</a:t>
            </a: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by the main gases that make up air as a non-equilibrium system.</a:t>
            </a:r>
            <a:br>
              <a:rPr lang="ru-RU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2. </a:t>
            </a:r>
            <a:r>
              <a:rPr lang="en-US" sz="2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Protarized</a:t>
            </a: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by the odor of the product from conditioned to spoiled on a scale from 1 to 10. </a:t>
            </a:r>
            <a:br>
              <a:rPr lang="ru-RU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And lamb in the freezer differs from lamb fresh, and lamb in Greece differs from lamb in Israel.</a:t>
            </a:r>
            <a:endParaRPr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ABAC75-0DE8-4EFC-815F-B4414E381DB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2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B36D7-684E-4720-8697-F011B3DB0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7902" t="16858"/>
          <a:stretch/>
        </p:blipFill>
        <p:spPr>
          <a:xfrm>
            <a:off x="-139700" y="-533400"/>
            <a:ext cx="12538075" cy="538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Key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708025"/>
            <a:ext cx="8078966" cy="2904068"/>
          </a:xfrm>
          <a:solidFill>
            <a:schemeClr val="bg2">
              <a:lumMod val="75000"/>
              <a:alpha val="62000"/>
            </a:schemeClr>
          </a:solidFill>
        </p:spPr>
        <p:txBody>
          <a:bodyPr>
            <a:normAutofit/>
          </a:bodyPr>
          <a:lstStyle/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Matchbox-sized — ideal for field or lab use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Quantitative analysis of aroma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Perfect for premium food products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IoT integration ready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Standardizes product flavor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D42E7F-1EAD-4397-BDF6-71BE1CEFF6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A7CC89-F35E-4C8C-9914-E6AFF42D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799" y="-214842"/>
            <a:ext cx="12455372" cy="517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Work algorithm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95927"/>
            <a:ext cx="10820758" cy="4549477"/>
          </a:xfrm>
          <a:solidFill>
            <a:schemeClr val="bg2">
              <a:lumMod val="75000"/>
              <a:alpha val="84000"/>
            </a:schemeClr>
          </a:solidFill>
        </p:spPr>
        <p:txBody>
          <a:bodyPr>
            <a:normAutofit/>
          </a:bodyPr>
          <a:lstStyle/>
          <a:p>
            <a:pPr marL="0" indent="0">
              <a:spcAft>
                <a:spcPts val="100"/>
              </a:spcAft>
              <a:buNone/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Each substance has its own differential path </a:t>
            </a:r>
            <a:r>
              <a:rPr lang="en-US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dS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Know-how and differential time dT Know-how, the propagation of a given molar substance in the air. </a:t>
            </a:r>
            <a:br>
              <a:rPr lang="ru-RU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This is the basis for the calibration of a given substance depending on its concentration and on the differentials of Conductivity </a:t>
            </a:r>
            <a:r>
              <a:rPr lang="en-US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dQ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Current </a:t>
            </a:r>
            <a:r>
              <a:rPr lang="en-US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dA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Resistance </a:t>
            </a:r>
            <a:r>
              <a:rPr lang="en-US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dR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of a detector of a gas analyzer of a given type.</a:t>
            </a:r>
            <a:r>
              <a:rPr lang="ru-RU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count is carried out on the basis of differentials of the path and the time of passage of a given molar mass in the air.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adc1 //Analog value from the detector </a:t>
            </a:r>
            <a:r>
              <a:rPr lang="en-US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coefV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= 0.1875 //constant for ADC accuracy</a:t>
            </a:r>
          </a:p>
          <a:p>
            <a:pPr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 = 1000 //divider to obtain the value in volts</a:t>
            </a:r>
          </a:p>
          <a:p>
            <a:pPr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0.? //Constant derived empirically Know-how</a:t>
            </a:r>
          </a:p>
          <a:p>
            <a:pPr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 = 5 //5 volts detector power supply 10000 //divider to obtain Ohms</a:t>
            </a:r>
          </a:p>
          <a:p>
            <a:pPr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Ro = 122 //Resistance in clean air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  <a:defRPr sz="2400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Resistance in clean </a:t>
            </a:r>
            <a:r>
              <a:rPr lang="en-US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airAll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data are combined into a system of nonlinear equations of thermodynamics of a nonequilibrium system.</a:t>
            </a:r>
            <a:endParaRPr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38325-6FE4-4822-93D9-47B5FFC8E79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3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B8272-69CB-4255-8BE3-1E03F31A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165100"/>
            <a:ext cx="12315826" cy="517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Application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485900"/>
            <a:ext cx="5996166" cy="2815168"/>
          </a:xfrm>
          <a:solidFill>
            <a:schemeClr val="bg2">
              <a:lumMod val="75000"/>
              <a:alpha val="83000"/>
            </a:schemeClr>
          </a:solidFill>
        </p:spPr>
        <p:txBody>
          <a:bodyPr/>
          <a:lstStyle/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Food manufacturing (QA/QC)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Logistics and storage monitoring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Certification and compliance labs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R&amp;D in product development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2509AD-107A-47E7-BD9B-1A0C7863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B8A461-8EE3-439E-8487-D9DD8222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-157403"/>
            <a:ext cx="12480926" cy="525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Product Range &amp;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964265"/>
            <a:ext cx="5847416" cy="2611968"/>
          </a:xfrm>
          <a:solidFill>
            <a:schemeClr val="bg2">
              <a:lumMod val="75000"/>
              <a:alpha val="59000"/>
            </a:schemeClr>
          </a:solidFill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Portable version: From €1,500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Stationary lab system: From €8,000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Competitive pricing with precision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C77B97-C40B-463C-9948-CE2F2A2632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883C7-F932-4999-A3EA-F4A9D1D21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5"/>
          <a:stretch/>
        </p:blipFill>
        <p:spPr>
          <a:xfrm>
            <a:off x="-273074" y="-114299"/>
            <a:ext cx="12761030" cy="488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>
                <a:solidFill>
                  <a:srgbClr val="235591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Why It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2" y="317131"/>
            <a:ext cx="9569675" cy="1507067"/>
          </a:xfrm>
          <a:solidFill>
            <a:schemeClr val="bg2">
              <a:lumMod val="75000"/>
              <a:alpha val="52000"/>
            </a:schemeClr>
          </a:solidFill>
          <a:effectLst>
            <a:outerShdw blurRad="25400" dist="254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"Taste begins with smell — and we digitize it."</a:t>
            </a:r>
          </a:p>
          <a:p>
            <a:pPr>
              <a:defRPr sz="2400"/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new standard in flavor monitoring for premium food sector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87B05B-35FF-4D51-84AC-2D9D6454A0AF}"/>
              </a:ext>
            </a:extLst>
          </p:cNvPr>
          <p:cNvSpPr txBox="1">
            <a:spLocks/>
          </p:cNvSpPr>
          <p:nvPr/>
        </p:nvSpPr>
        <p:spPr>
          <a:xfrm>
            <a:off x="497602" y="1986711"/>
            <a:ext cx="9569675" cy="2425492"/>
          </a:xfrm>
          <a:prstGeom prst="rect">
            <a:avLst/>
          </a:prstGeom>
          <a:solidFill>
            <a:schemeClr val="bg2">
              <a:lumMod val="75000"/>
              <a:alpha val="52000"/>
            </a:schemeClr>
          </a:solidFill>
          <a:effectLst>
            <a:outerShdw blurRad="25400" dist="254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85664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999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799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99790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2587" indent="-17139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999650" indent="-17139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Monetization Model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•	Device sale: from €6,000 per unit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•	Annual analytics software subscription: €500 per device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•	Annual maintenance &amp; calibration: €300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•	Future model: licensing and franchising for international scale-up</a:t>
            </a:r>
            <a:endParaRPr lang="LID4096" sz="20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B2D0B1-E128-4905-89F0-F60B584BEB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431775" y="5663953"/>
            <a:ext cx="2540263" cy="8467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231</TotalTime>
  <Words>668</Words>
  <Application>Microsoft Office PowerPoint</Application>
  <PresentationFormat>Custom</PresentationFormat>
  <Paragraphs>84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Сектор</vt:lpstr>
      <vt:lpstr>Digital Gas Analyzer  for Food Industry</vt:lpstr>
      <vt:lpstr>Problem &amp; Need</vt:lpstr>
      <vt:lpstr>Our Solution</vt:lpstr>
      <vt:lpstr>STRENGTHS AND DIFFERENCES</vt:lpstr>
      <vt:lpstr>Key Advantages</vt:lpstr>
      <vt:lpstr>Work algorithm</vt:lpstr>
      <vt:lpstr>Application Areas</vt:lpstr>
      <vt:lpstr>Product Range &amp; Pricing</vt:lpstr>
      <vt:lpstr>Why It Matters</vt:lpstr>
      <vt:lpstr>Forecast (ROI)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Gas Analyzer for Food Industry</dc:title>
  <dc:subject/>
  <dc:creator>Александр</dc:creator>
  <cp:keywords/>
  <dc:description>generated using python-pptx</dc:description>
  <cp:lastModifiedBy>Max</cp:lastModifiedBy>
  <cp:revision>81</cp:revision>
  <dcterms:created xsi:type="dcterms:W3CDTF">2013-01-27T09:14:16Z</dcterms:created>
  <dcterms:modified xsi:type="dcterms:W3CDTF">2025-07-24T09:09:20Z</dcterms:modified>
  <cp:category/>
</cp:coreProperties>
</file>