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5"/>
  </p:notesMasterIdLst>
  <p:sldIdLst>
    <p:sldId id="256" r:id="rId2"/>
    <p:sldId id="257" r:id="rId3"/>
    <p:sldId id="258" r:id="rId4"/>
    <p:sldId id="259" r:id="rId5"/>
    <p:sldId id="260" r:id="rId6"/>
    <p:sldId id="268"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756"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9CD96-4904-4BF5-8FD1-FAC070B22614}" type="datetimeFigureOut">
              <a:rPr lang="LID4096" smtClean="0"/>
              <a:t>07/23/2025</a:t>
            </a:fld>
            <a:endParaRPr lang="LID4096"/>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067EF-5CBD-4727-9D82-75783D60E33E}" type="slidenum">
              <a:rPr lang="LID4096" smtClean="0"/>
              <a:t>‹#›</a:t>
            </a:fld>
            <a:endParaRPr lang="LID4096"/>
          </a:p>
        </p:txBody>
      </p:sp>
    </p:spTree>
    <p:extLst>
      <p:ext uri="{BB962C8B-B14F-4D97-AF65-F5344CB8AC3E}">
        <p14:creationId xmlns:p14="http://schemas.microsoft.com/office/powerpoint/2010/main" val="1452959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0906C53-09A9-46AA-8FAF-A6F9F7B2D629}"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895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7A1252D-8727-4DD8-B6E4-AE3B7270AB17}" type="datetime1">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743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2E3B1CB9-F89D-4C49-ADFD-ECBEA6295C81}"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65681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D6AAC6F4-888F-4ABE-9351-1F5E3B715EC4}"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418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48EC30-9ECC-45F4-9A8C-DF8614A77F73}"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2290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C8BF2B-6B69-4287-A301-1B29BE5AD171}" type="datetime1">
              <a:rPr lang="en-US" smtClean="0"/>
              <a:t>7/23/2025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28383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5A91AD-C7EC-4A36-8C19-B6948052E95C}" type="datetime1">
              <a:rPr lang="en-US" smtClean="0"/>
              <a:t>7/23/2025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85591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FBC4AF-AA48-4EF3-A89D-44C0D8D07C97}"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176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3152F0-8FD2-4139-A341-F6DAE6047293}"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4531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1759D37-55F4-40B2-9B7B-F50E20E607FC}"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0042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0DE88CD-D030-4DB5-B475-74A481107E67}"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3709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71F1A5B-63A4-412E-90EB-BE3A538198CC}" type="datetime1">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0403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421E0AE-9AE8-4C69-B0D8-9554C9C074C6}" type="datetime1">
              <a:rPr lang="en-US" smtClean="0"/>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4907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34FD1A48-DAC9-4E1B-B7ED-03513AC9EC81}" type="datetime1">
              <a:rPr lang="en-US" smtClean="0"/>
              <a:t>7/23/2025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4785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1A7A814-5354-4D9A-8D88-B45C35D3FAF4}" type="datetime1">
              <a:rPr lang="en-US" smtClean="0"/>
              <a:t>7/23/2025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4787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5C85D22A-1FCD-4AA7-B6F2-9A3ACACBE67E}" type="datetime1">
              <a:rPr lang="en-US" smtClean="0"/>
              <a:t>7/23/2025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9486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FE624FD-3C10-4055-A029-0DAC1534208A}" type="datetime1">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4075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DA685AB-2A58-475A-9D3E-CEB9153B14A8}" type="datetime1">
              <a:rPr lang="en-US" smtClean="0"/>
              <a:t>7/23/2025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62065163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ext uri="{BEBA8EAE-BF5A-486C-A8C5-ECC9F3942E4B}">
                <a14:imgProps xmlns:a14="http://schemas.microsoft.com/office/drawing/2010/main">
                  <a14:imgLayer r:embed="rId3">
                    <a14:imgEffect>
                      <a14:colorTemperature colorTemp="4400"/>
                    </a14:imgEffect>
                    <a14:imgEffect>
                      <a14:saturation sat="400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27721" y="1447800"/>
            <a:ext cx="7100690" cy="2449497"/>
          </a:xfrm>
        </p:spPr>
        <p:txBody>
          <a:bodyPr/>
          <a:lstStyle/>
          <a:p>
            <a:r>
              <a:rPr sz="6000" dirty="0"/>
              <a:t>Thermodynamic </a:t>
            </a:r>
            <a:br>
              <a:rPr lang="ru-RU" sz="6000" dirty="0"/>
            </a:br>
            <a:r>
              <a:rPr sz="6000" dirty="0"/>
              <a:t>Multi-Gas Odor Analyzer for Drug Detection</a:t>
            </a:r>
          </a:p>
        </p:txBody>
      </p:sp>
      <p:sp>
        <p:nvSpPr>
          <p:cNvPr id="3" name="Subtitle 2"/>
          <p:cNvSpPr>
            <a:spLocks noGrp="1"/>
          </p:cNvSpPr>
          <p:nvPr>
            <p:ph type="subTitle" idx="1"/>
          </p:nvPr>
        </p:nvSpPr>
        <p:spPr>
          <a:xfrm>
            <a:off x="3941685" y="4413227"/>
            <a:ext cx="6038928" cy="1643849"/>
          </a:xfrm>
        </p:spPr>
        <p:txBody>
          <a:bodyPr>
            <a:normAutofit lnSpcReduction="10000"/>
          </a:bodyPr>
          <a:lstStyle/>
          <a:p>
            <a:r>
              <a:rPr lang="en-US" cap="none" dirty="0">
                <a:solidFill>
                  <a:schemeClr val="accent3">
                    <a:lumMod val="40000"/>
                    <a:lumOff val="60000"/>
                  </a:schemeClr>
                </a:solidFill>
              </a:rPr>
              <a:t>Prof. Vladyslav </a:t>
            </a:r>
            <a:r>
              <a:rPr lang="en-US" cap="none" dirty="0" err="1">
                <a:solidFill>
                  <a:schemeClr val="accent3">
                    <a:lumMod val="40000"/>
                    <a:lumOff val="60000"/>
                  </a:schemeClr>
                </a:solidFill>
              </a:rPr>
              <a:t>Vlastopulo</a:t>
            </a:r>
            <a:endParaRPr lang="en-US" cap="none" dirty="0">
              <a:solidFill>
                <a:schemeClr val="accent3">
                  <a:lumMod val="40000"/>
                  <a:lumOff val="60000"/>
                </a:schemeClr>
              </a:solidFill>
            </a:endParaRPr>
          </a:p>
          <a:p>
            <a:r>
              <a:rPr lang="en-US" cap="none" dirty="0">
                <a:solidFill>
                  <a:schemeClr val="accent3">
                    <a:lumMod val="40000"/>
                    <a:lumOff val="60000"/>
                  </a:schemeClr>
                </a:solidFill>
              </a:rPr>
              <a:t>Harvard Marine LCC, Ukraine</a:t>
            </a:r>
          </a:p>
          <a:p>
            <a:r>
              <a:rPr lang="en-US" cap="none" dirty="0">
                <a:solidFill>
                  <a:schemeClr val="accent3">
                    <a:lumMod val="40000"/>
                    <a:lumOff val="60000"/>
                  </a:schemeClr>
                </a:solidFill>
              </a:rPr>
              <a:t>Vlastopulo0722@</a:t>
            </a:r>
            <a:r>
              <a:rPr lang="en-US" cap="none">
                <a:solidFill>
                  <a:schemeClr val="accent3">
                    <a:lumMod val="40000"/>
                    <a:lumOff val="60000"/>
                  </a:schemeClr>
                </a:solidFill>
              </a:rPr>
              <a:t>gmail.com </a:t>
            </a:r>
            <a:endParaRPr lang="ru-RU" dirty="0">
              <a:solidFill>
                <a:schemeClr val="accent3">
                  <a:lumMod val="40000"/>
                  <a:lumOff val="60000"/>
                </a:schemeClr>
              </a:solidFill>
            </a:endParaRPr>
          </a:p>
          <a:p>
            <a:r>
              <a:rPr dirty="0">
                <a:solidFill>
                  <a:schemeClr val="accent3">
                    <a:lumMod val="40000"/>
                    <a:lumOff val="60000"/>
                  </a:schemeClr>
                </a:solidFill>
              </a:rPr>
              <a:t>+380996776823</a:t>
            </a:r>
          </a:p>
        </p:txBody>
      </p:sp>
      <p:pic>
        <p:nvPicPr>
          <p:cNvPr id="5" name="Рисунок 4">
            <a:extLst>
              <a:ext uri="{FF2B5EF4-FFF2-40B4-BE49-F238E27FC236}">
                <a16:creationId xmlns:a16="http://schemas.microsoft.com/office/drawing/2014/main" id="{51226C1B-D874-41AF-A17A-140977CE06BF}"/>
              </a:ext>
            </a:extLst>
          </p:cNvPr>
          <p:cNvPicPr>
            <a:picLocks noChangeAspect="1"/>
          </p:cNvPicPr>
          <p:nvPr/>
        </p:nvPicPr>
        <p:blipFill>
          <a:blip r:embed="rId4"/>
          <a:stretch>
            <a:fillRect/>
          </a:stretch>
        </p:blipFill>
        <p:spPr>
          <a:xfrm>
            <a:off x="0" y="0"/>
            <a:ext cx="3827721" cy="6858000"/>
          </a:xfrm>
          <a:prstGeom prst="rect">
            <a:avLst/>
          </a:prstGeom>
        </p:spPr>
      </p:pic>
      <p:sp>
        <p:nvSpPr>
          <p:cNvPr id="6" name="Номер слайда 5">
            <a:extLst>
              <a:ext uri="{FF2B5EF4-FFF2-40B4-BE49-F238E27FC236}">
                <a16:creationId xmlns:a16="http://schemas.microsoft.com/office/drawing/2014/main" id="{F98F2BF7-B9C4-4328-99AB-E8C3DF8F3650}"/>
              </a:ext>
            </a:extLst>
          </p:cNvPr>
          <p:cNvSpPr>
            <a:spLocks noGrp="1"/>
          </p:cNvSpPr>
          <p:nvPr>
            <p:ph type="sldNum" sz="quarter" idx="12"/>
          </p:nvPr>
        </p:nvSpPr>
        <p:spPr/>
        <p:txBody>
          <a:bodyPr/>
          <a:lstStyle/>
          <a:p>
            <a:fld id="{C1FF6DA9-008F-8B48-92A6-B652298478BF}" type="slidenum">
              <a:rPr lang="en-US" smtClean="0"/>
              <a:t>1</a:t>
            </a:fld>
            <a:endParaRPr lang="en-US"/>
          </a:p>
        </p:txBody>
      </p:sp>
      <p:pic>
        <p:nvPicPr>
          <p:cNvPr id="9" name="Рисунок 8">
            <a:extLst>
              <a:ext uri="{FF2B5EF4-FFF2-40B4-BE49-F238E27FC236}">
                <a16:creationId xmlns:a16="http://schemas.microsoft.com/office/drawing/2014/main" id="{830ED003-1D5B-41B4-BE77-151B86E3C2B8}"/>
              </a:ext>
            </a:extLst>
          </p:cNvPr>
          <p:cNvPicPr>
            <a:picLocks noChangeAspect="1"/>
          </p:cNvPicPr>
          <p:nvPr/>
        </p:nvPicPr>
        <p:blipFill>
          <a:blip r:embed="rId5">
            <a:duotone>
              <a:schemeClr val="accent2">
                <a:shade val="45000"/>
                <a:satMod val="135000"/>
              </a:schemeClr>
              <a:prstClr val="white"/>
            </a:duotone>
          </a:blip>
          <a:stretch>
            <a:fillRect/>
          </a:stretch>
        </p:blipFill>
        <p:spPr>
          <a:xfrm>
            <a:off x="8372039" y="5553777"/>
            <a:ext cx="3733334" cy="1042110"/>
          </a:xfrm>
          <a:prstGeom prst="rect">
            <a:avLst/>
          </a:prstGeom>
          <a:effectLst>
            <a:outerShdw dist="50800" dir="3780000" algn="ctr" rotWithShape="0">
              <a:srgbClr val="000000">
                <a:alpha val="47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Market &amp; Applications</a:t>
            </a:r>
          </a:p>
        </p:txBody>
      </p:sp>
      <p:sp>
        <p:nvSpPr>
          <p:cNvPr id="3" name="Content Placeholder 2"/>
          <p:cNvSpPr>
            <a:spLocks noGrp="1"/>
          </p:cNvSpPr>
          <p:nvPr>
            <p:ph idx="1"/>
          </p:nvPr>
        </p:nvSpPr>
        <p:spPr>
          <a:xfrm>
            <a:off x="3827721" y="1761424"/>
            <a:ext cx="6222132" cy="1819174"/>
          </a:xfrm>
        </p:spPr>
        <p:txBody>
          <a:bodyPr>
            <a:normAutofit/>
          </a:bodyPr>
          <a:lstStyle/>
          <a:p>
            <a:r>
              <a:rPr dirty="0"/>
              <a:t>Global market &gt; €8B (2023)</a:t>
            </a:r>
          </a:p>
          <a:p>
            <a:r>
              <a:rPr dirty="0"/>
              <a:t>Annual growth ~6.5%</a:t>
            </a:r>
          </a:p>
          <a:p>
            <a:r>
              <a:rPr dirty="0"/>
              <a:t>Clients: customs, police, security</a:t>
            </a:r>
          </a:p>
          <a:p>
            <a:r>
              <a:rPr dirty="0"/>
              <a:t>Also: logistics, defense, transport safety</a:t>
            </a:r>
            <a:endParaRPr lang="ru-RU" dirty="0"/>
          </a:p>
          <a:p>
            <a:endParaRPr lang="ru-RU" dirty="0"/>
          </a:p>
          <a:p>
            <a:endParaRPr lang="en-US" dirty="0"/>
          </a:p>
        </p:txBody>
      </p:sp>
      <p:sp>
        <p:nvSpPr>
          <p:cNvPr id="4" name="Номер слайда 3">
            <a:extLst>
              <a:ext uri="{FF2B5EF4-FFF2-40B4-BE49-F238E27FC236}">
                <a16:creationId xmlns:a16="http://schemas.microsoft.com/office/drawing/2014/main" id="{FB3AE1A7-3DCD-4902-856A-B82ACCE8810A}"/>
              </a:ext>
            </a:extLst>
          </p:cNvPr>
          <p:cNvSpPr>
            <a:spLocks noGrp="1"/>
          </p:cNvSpPr>
          <p:nvPr>
            <p:ph type="sldNum" sz="quarter" idx="12"/>
          </p:nvPr>
        </p:nvSpPr>
        <p:spPr/>
        <p:txBody>
          <a:bodyPr/>
          <a:lstStyle/>
          <a:p>
            <a:fld id="{C1FF6DA9-008F-8B48-92A6-B652298478BF}" type="slidenum">
              <a:rPr lang="en-US" smtClean="0"/>
              <a:t>10</a:t>
            </a:fld>
            <a:endParaRPr lang="en-US"/>
          </a:p>
        </p:txBody>
      </p:sp>
      <p:pic>
        <p:nvPicPr>
          <p:cNvPr id="6" name="Рисунок 5">
            <a:extLst>
              <a:ext uri="{FF2B5EF4-FFF2-40B4-BE49-F238E27FC236}">
                <a16:creationId xmlns:a16="http://schemas.microsoft.com/office/drawing/2014/main" id="{6C95F7F0-7A0F-4167-9C2D-1CCD425171BB}"/>
              </a:ext>
            </a:extLst>
          </p:cNvPr>
          <p:cNvPicPr>
            <a:picLocks noChangeAspect="1"/>
          </p:cNvPicPr>
          <p:nvPr/>
        </p:nvPicPr>
        <p:blipFill>
          <a:blip r:embed="rId2"/>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AFC9D345-6EB6-4778-9207-0F0BE6AF844A}"/>
              </a:ext>
            </a:extLst>
          </p:cNvPr>
          <p:cNvPicPr>
            <a:picLocks noChangeAspect="1"/>
          </p:cNvPicPr>
          <p:nvPr/>
        </p:nvPicPr>
        <p:blipFill>
          <a:blip r:embed="rId3">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205F1F1F-AE90-4AB2-A1D8-A0E32605C48C}"/>
              </a:ext>
            </a:extLst>
          </p:cNvPr>
          <p:cNvSpPr txBox="1"/>
          <p:nvPr/>
        </p:nvSpPr>
        <p:spPr>
          <a:xfrm>
            <a:off x="4041328" y="4020733"/>
            <a:ext cx="6097604" cy="1737142"/>
          </a:xfrm>
          <a:prstGeom prst="rect">
            <a:avLst/>
          </a:prstGeom>
          <a:noFill/>
        </p:spPr>
        <p:txBody>
          <a:bodyPr wrap="square">
            <a:spAutoFit/>
          </a:bodyPr>
          <a:lstStyle/>
          <a:p>
            <a:pPr marL="0" indent="0">
              <a:lnSpc>
                <a:spcPct val="115000"/>
              </a:lnSpc>
              <a:spcAft>
                <a:spcPts val="800"/>
              </a:spcAft>
              <a:buNone/>
            </a:pPr>
            <a:r>
              <a:rPr lang="en-US" sz="2200" kern="0" dirty="0">
                <a:effectLst/>
                <a:latin typeface="Aptos"/>
                <a:ea typeface="Times New Roman" panose="02020603050405020304" pitchFamily="18" charset="0"/>
                <a:cs typeface="Times New Roman" panose="02020603050405020304" pitchFamily="18" charset="0"/>
              </a:rPr>
              <a:t>Business model B2B</a:t>
            </a:r>
            <a:r>
              <a:rPr lang="ru-RU" sz="2200" kern="0" dirty="0">
                <a:effectLst/>
                <a:latin typeface="Aptos"/>
                <a:ea typeface="Times New Roman" panose="02020603050405020304" pitchFamily="18" charset="0"/>
                <a:cs typeface="Times New Roman" panose="02020603050405020304" pitchFamily="18" charset="0"/>
              </a:rPr>
              <a:t> </a:t>
            </a:r>
            <a:br>
              <a:rPr lang="ru-RU" sz="2200" kern="0" dirty="0">
                <a:effectLst/>
                <a:latin typeface="Aptos"/>
                <a:ea typeface="Times New Roman" panose="02020603050405020304" pitchFamily="18" charset="0"/>
                <a:cs typeface="Times New Roman" panose="02020603050405020304" pitchFamily="18" charset="0"/>
              </a:rPr>
            </a:br>
            <a:br>
              <a:rPr lang="ru-RU"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The global market for solutions detection of hazardous substances exceeds $8 billion (as of 2023). </a:t>
            </a:r>
            <a:br>
              <a:rPr lang="ru-RU"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Expected growth (CAGR): about 6.5% annually.</a:t>
            </a:r>
            <a:r>
              <a:rPr lang="ru-RU" sz="1800" kern="0" dirty="0">
                <a:effectLst/>
                <a:latin typeface="Aptos"/>
                <a:ea typeface="Times New Roman" panose="02020603050405020304" pitchFamily="18" charset="0"/>
                <a:cs typeface="Times New Roman" panose="02020603050405020304" pitchFamily="18" charset="0"/>
              </a:rPr>
              <a:t> </a:t>
            </a:r>
            <a:endParaRPr lang="en-US" sz="1800" kern="100" dirty="0">
              <a:effectLst/>
              <a:latin typeface="Aptos"/>
              <a:ea typeface="Aptos"/>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7039201" cy="1400530"/>
          </a:xfrm>
        </p:spPr>
        <p:txBody>
          <a:bodyPr/>
          <a:lstStyle/>
          <a:p>
            <a:r>
              <a:rPr dirty="0"/>
              <a:t>Roadmap &amp; Investment</a:t>
            </a:r>
          </a:p>
        </p:txBody>
      </p:sp>
      <p:sp>
        <p:nvSpPr>
          <p:cNvPr id="3" name="Content Placeholder 2"/>
          <p:cNvSpPr>
            <a:spLocks noGrp="1"/>
          </p:cNvSpPr>
          <p:nvPr>
            <p:ph idx="1"/>
          </p:nvPr>
        </p:nvSpPr>
        <p:spPr>
          <a:xfrm>
            <a:off x="3827721" y="1713297"/>
            <a:ext cx="7363018" cy="2175309"/>
          </a:xfrm>
        </p:spPr>
        <p:txBody>
          <a:bodyPr/>
          <a:lstStyle/>
          <a:p>
            <a:r>
              <a:rPr dirty="0"/>
              <a:t>Stage: Prototyping done, proposals in progress</a:t>
            </a:r>
          </a:p>
          <a:p>
            <a:r>
              <a:rPr dirty="0"/>
              <a:t>Next steps:</a:t>
            </a:r>
          </a:p>
          <a:p>
            <a:pPr marL="0" indent="0">
              <a:buNone/>
            </a:pPr>
            <a:r>
              <a:rPr lang="ru-RU" dirty="0"/>
              <a:t>	</a:t>
            </a:r>
            <a:r>
              <a:rPr dirty="0"/>
              <a:t>• Certification (UA + EU): €20,000</a:t>
            </a:r>
          </a:p>
          <a:p>
            <a:pPr marL="0" indent="0">
              <a:buNone/>
            </a:pPr>
            <a:r>
              <a:rPr lang="ru-RU" dirty="0"/>
              <a:t>	</a:t>
            </a:r>
            <a:r>
              <a:rPr dirty="0"/>
              <a:t>• Initial batch (10 units): €75,000</a:t>
            </a:r>
          </a:p>
          <a:p>
            <a:pPr marL="0" indent="0">
              <a:buNone/>
            </a:pPr>
            <a:r>
              <a:rPr lang="ru-RU" dirty="0"/>
              <a:t>	</a:t>
            </a:r>
            <a:r>
              <a:rPr dirty="0"/>
              <a:t>• Pilot deployments &amp; EU grants</a:t>
            </a:r>
          </a:p>
        </p:txBody>
      </p:sp>
      <p:sp>
        <p:nvSpPr>
          <p:cNvPr id="4" name="Номер слайда 3">
            <a:extLst>
              <a:ext uri="{FF2B5EF4-FFF2-40B4-BE49-F238E27FC236}">
                <a16:creationId xmlns:a16="http://schemas.microsoft.com/office/drawing/2014/main" id="{F1133F36-B3CE-46B0-A726-E60BA9CACE47}"/>
              </a:ext>
            </a:extLst>
          </p:cNvPr>
          <p:cNvSpPr>
            <a:spLocks noGrp="1"/>
          </p:cNvSpPr>
          <p:nvPr>
            <p:ph type="sldNum" sz="quarter" idx="12"/>
          </p:nvPr>
        </p:nvSpPr>
        <p:spPr/>
        <p:txBody>
          <a:bodyPr/>
          <a:lstStyle/>
          <a:p>
            <a:fld id="{C1FF6DA9-008F-8B48-92A6-B652298478BF}" type="slidenum">
              <a:rPr lang="en-US" smtClean="0"/>
              <a:t>11</a:t>
            </a:fld>
            <a:endParaRPr lang="en-US"/>
          </a:p>
        </p:txBody>
      </p:sp>
      <p:pic>
        <p:nvPicPr>
          <p:cNvPr id="10" name="Рисунок 9">
            <a:extLst>
              <a:ext uri="{FF2B5EF4-FFF2-40B4-BE49-F238E27FC236}">
                <a16:creationId xmlns:a16="http://schemas.microsoft.com/office/drawing/2014/main" id="{2E669A6B-9310-4385-9F36-0F2818622878}"/>
              </a:ext>
            </a:extLst>
          </p:cNvPr>
          <p:cNvPicPr>
            <a:picLocks noChangeAspect="1"/>
          </p:cNvPicPr>
          <p:nvPr/>
        </p:nvPicPr>
        <p:blipFill>
          <a:blip r:embed="rId2">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2" name="TextBox 11">
            <a:extLst>
              <a:ext uri="{FF2B5EF4-FFF2-40B4-BE49-F238E27FC236}">
                <a16:creationId xmlns:a16="http://schemas.microsoft.com/office/drawing/2014/main" id="{C0E8E0C5-EBEB-4561-85D8-58C74AFF38C5}"/>
              </a:ext>
            </a:extLst>
          </p:cNvPr>
          <p:cNvSpPr txBox="1"/>
          <p:nvPr/>
        </p:nvSpPr>
        <p:spPr>
          <a:xfrm>
            <a:off x="4254936" y="4388417"/>
            <a:ext cx="6097604" cy="1261884"/>
          </a:xfrm>
          <a:prstGeom prst="rect">
            <a:avLst/>
          </a:prstGeom>
          <a:noFill/>
        </p:spPr>
        <p:txBody>
          <a:bodyPr wrap="square">
            <a:spAutoFit/>
          </a:bodyPr>
          <a:lstStyle/>
          <a:p>
            <a:r>
              <a:rPr lang="en-US" sz="2200" kern="0" dirty="0">
                <a:effectLst/>
                <a:latin typeface="Aptos"/>
                <a:ea typeface="Times New Roman" panose="02020603050405020304" pitchFamily="18" charset="0"/>
                <a:cs typeface="Times New Roman" panose="02020603050405020304" pitchFamily="18" charset="0"/>
              </a:rPr>
              <a:t>Investment requirements</a:t>
            </a:r>
            <a:endParaRPr lang="ru-RU" sz="2200" kern="0" dirty="0">
              <a:effectLst/>
              <a:latin typeface="Aptos"/>
              <a:ea typeface="Times New Roman" panose="02020603050405020304" pitchFamily="18" charset="0"/>
              <a:cs typeface="Times New Roman" panose="02020603050405020304" pitchFamily="18" charset="0"/>
            </a:endParaRPr>
          </a:p>
          <a:p>
            <a:br>
              <a:rPr lang="en-US"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Certification in Ukraine and the European Union, 20 000 euro</a:t>
            </a:r>
            <a:br>
              <a:rPr lang="ru-RU"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Or + Production of the initial batch (10 devices)  €75,000</a:t>
            </a:r>
            <a:endParaRPr lang="LID4096" dirty="0"/>
          </a:p>
        </p:txBody>
      </p:sp>
      <p:pic>
        <p:nvPicPr>
          <p:cNvPr id="14" name="Рисунок 13">
            <a:extLst>
              <a:ext uri="{FF2B5EF4-FFF2-40B4-BE49-F238E27FC236}">
                <a16:creationId xmlns:a16="http://schemas.microsoft.com/office/drawing/2014/main" id="{8B144630-DB7A-40E5-9E89-B47A7FDB486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0" y="0"/>
            <a:ext cx="3827721"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Team</a:t>
            </a:r>
          </a:p>
        </p:txBody>
      </p:sp>
      <p:sp>
        <p:nvSpPr>
          <p:cNvPr id="3" name="Content Placeholder 2"/>
          <p:cNvSpPr>
            <a:spLocks noGrp="1"/>
          </p:cNvSpPr>
          <p:nvPr>
            <p:ph idx="1"/>
          </p:nvPr>
        </p:nvSpPr>
        <p:spPr>
          <a:xfrm>
            <a:off x="3827720" y="2052918"/>
            <a:ext cx="8194233" cy="4195481"/>
          </a:xfrm>
        </p:spPr>
        <p:txBody>
          <a:bodyPr/>
          <a:lstStyle/>
          <a:p>
            <a:r>
              <a:rPr dirty="0"/>
              <a:t>Prof. Vladyslav </a:t>
            </a:r>
            <a:r>
              <a:rPr dirty="0" err="1"/>
              <a:t>Vlastopulo</a:t>
            </a:r>
            <a:r>
              <a:rPr dirty="0"/>
              <a:t> – CEO, thermodynamics expert</a:t>
            </a:r>
          </a:p>
          <a:p>
            <a:r>
              <a:rPr dirty="0"/>
              <a:t>Igor </a:t>
            </a:r>
            <a:r>
              <a:rPr dirty="0" err="1"/>
              <a:t>Chaadaev</a:t>
            </a:r>
            <a:r>
              <a:rPr dirty="0"/>
              <a:t> – Experiments, programming</a:t>
            </a:r>
          </a:p>
          <a:p>
            <a:r>
              <a:rPr lang="en-US" dirty="0"/>
              <a:t>Olga </a:t>
            </a:r>
            <a:r>
              <a:rPr lang="en-US" dirty="0" err="1"/>
              <a:t>Tsaprika</a:t>
            </a:r>
            <a:r>
              <a:rPr dirty="0"/>
              <a:t> – Marketing</a:t>
            </a:r>
          </a:p>
          <a:p>
            <a:r>
              <a:rPr dirty="0"/>
              <a:t>Andrey Lukashenko – Math &amp; air physics</a:t>
            </a:r>
          </a:p>
          <a:p>
            <a:r>
              <a:rPr dirty="0"/>
              <a:t>Vitaly </a:t>
            </a:r>
            <a:r>
              <a:rPr dirty="0" err="1"/>
              <a:t>Svirida</a:t>
            </a:r>
            <a:r>
              <a:rPr dirty="0"/>
              <a:t> – Electronics engineer</a:t>
            </a:r>
          </a:p>
        </p:txBody>
      </p:sp>
      <p:sp>
        <p:nvSpPr>
          <p:cNvPr id="4" name="Номер слайда 3">
            <a:extLst>
              <a:ext uri="{FF2B5EF4-FFF2-40B4-BE49-F238E27FC236}">
                <a16:creationId xmlns:a16="http://schemas.microsoft.com/office/drawing/2014/main" id="{3676EC64-5B8A-4A5E-90CE-B3AC7E32C1F3}"/>
              </a:ext>
            </a:extLst>
          </p:cNvPr>
          <p:cNvSpPr>
            <a:spLocks noGrp="1"/>
          </p:cNvSpPr>
          <p:nvPr>
            <p:ph type="sldNum" sz="quarter" idx="12"/>
          </p:nvPr>
        </p:nvSpPr>
        <p:spPr/>
        <p:txBody>
          <a:bodyPr/>
          <a:lstStyle/>
          <a:p>
            <a:fld id="{C1FF6DA9-008F-8B48-92A6-B652298478BF}" type="slidenum">
              <a:rPr lang="en-US" smtClean="0"/>
              <a:t>12</a:t>
            </a:fld>
            <a:endParaRPr lang="en-US"/>
          </a:p>
        </p:txBody>
      </p:sp>
      <p:pic>
        <p:nvPicPr>
          <p:cNvPr id="8" name="Рисунок 7">
            <a:extLst>
              <a:ext uri="{FF2B5EF4-FFF2-40B4-BE49-F238E27FC236}">
                <a16:creationId xmlns:a16="http://schemas.microsoft.com/office/drawing/2014/main" id="{688F97F6-61B0-46AE-8915-9939CFD3EA94}"/>
              </a:ext>
            </a:extLst>
          </p:cNvPr>
          <p:cNvPicPr>
            <a:picLocks noChangeAspect="1"/>
          </p:cNvPicPr>
          <p:nvPr/>
        </p:nvPicPr>
        <p:blipFill>
          <a:blip r:embed="rId2">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pic>
        <p:nvPicPr>
          <p:cNvPr id="10" name="Рисунок 9">
            <a:extLst>
              <a:ext uri="{FF2B5EF4-FFF2-40B4-BE49-F238E27FC236}">
                <a16:creationId xmlns:a16="http://schemas.microsoft.com/office/drawing/2014/main" id="{4EB53AC1-647C-4BB7-A058-C84313DD722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1" y="0"/>
            <a:ext cx="3827721"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solidFill>
                  <a:schemeClr val="accent1"/>
                </a:solidFill>
              </a:rPr>
              <a:t>Contact &amp; Collaboration</a:t>
            </a:r>
          </a:p>
        </p:txBody>
      </p:sp>
      <p:sp>
        <p:nvSpPr>
          <p:cNvPr id="3" name="Content Placeholder 2"/>
          <p:cNvSpPr>
            <a:spLocks noGrp="1"/>
          </p:cNvSpPr>
          <p:nvPr>
            <p:ph idx="1"/>
          </p:nvPr>
        </p:nvSpPr>
        <p:spPr>
          <a:xfrm>
            <a:off x="3826740" y="2052918"/>
            <a:ext cx="6223113" cy="4195481"/>
          </a:xfrm>
        </p:spPr>
        <p:txBody>
          <a:bodyPr/>
          <a:lstStyle/>
          <a:p>
            <a:r>
              <a:rPr dirty="0"/>
              <a:t>Prof. Vladyslav </a:t>
            </a:r>
            <a:r>
              <a:rPr dirty="0" err="1"/>
              <a:t>Vlastopulo</a:t>
            </a:r>
            <a:endParaRPr dirty="0"/>
          </a:p>
          <a:p>
            <a:r>
              <a:rPr dirty="0"/>
              <a:t>Harvard Marine LCC, Ukraine</a:t>
            </a:r>
          </a:p>
          <a:p>
            <a:r>
              <a:rPr dirty="0"/>
              <a:t>vlastopulo0722@gmail.com</a:t>
            </a:r>
          </a:p>
          <a:p>
            <a:r>
              <a:rPr dirty="0"/>
              <a:t> +380 99 677 68 23</a:t>
            </a:r>
          </a:p>
        </p:txBody>
      </p:sp>
      <p:sp>
        <p:nvSpPr>
          <p:cNvPr id="4" name="Номер слайда 3">
            <a:extLst>
              <a:ext uri="{FF2B5EF4-FFF2-40B4-BE49-F238E27FC236}">
                <a16:creationId xmlns:a16="http://schemas.microsoft.com/office/drawing/2014/main" id="{7F948E58-FD0C-493F-A7BC-4B46FC4FA44D}"/>
              </a:ext>
            </a:extLst>
          </p:cNvPr>
          <p:cNvSpPr>
            <a:spLocks noGrp="1"/>
          </p:cNvSpPr>
          <p:nvPr>
            <p:ph type="sldNum" sz="quarter" idx="12"/>
          </p:nvPr>
        </p:nvSpPr>
        <p:spPr/>
        <p:txBody>
          <a:bodyPr/>
          <a:lstStyle/>
          <a:p>
            <a:fld id="{C1FF6DA9-008F-8B48-92A6-B652298478BF}" type="slidenum">
              <a:rPr lang="en-US" smtClean="0"/>
              <a:t>13</a:t>
            </a:fld>
            <a:endParaRPr lang="en-US"/>
          </a:p>
        </p:txBody>
      </p:sp>
      <p:pic>
        <p:nvPicPr>
          <p:cNvPr id="6" name="Рисунок 5">
            <a:extLst>
              <a:ext uri="{FF2B5EF4-FFF2-40B4-BE49-F238E27FC236}">
                <a16:creationId xmlns:a16="http://schemas.microsoft.com/office/drawing/2014/main" id="{DD55E773-90E1-4AA5-A603-3B5A5F668ED4}"/>
              </a:ext>
            </a:extLst>
          </p:cNvPr>
          <p:cNvPicPr>
            <a:picLocks noChangeAspect="1"/>
          </p:cNvPicPr>
          <p:nvPr/>
        </p:nvPicPr>
        <p:blipFill>
          <a:blip r:embed="rId2"/>
          <a:stretch>
            <a:fillRect/>
          </a:stretch>
        </p:blipFill>
        <p:spPr>
          <a:xfrm>
            <a:off x="0" y="0"/>
            <a:ext cx="3827721" cy="6858000"/>
          </a:xfrm>
          <a:prstGeom prst="rect">
            <a:avLst/>
          </a:prstGeom>
        </p:spPr>
      </p:pic>
      <p:pic>
        <p:nvPicPr>
          <p:cNvPr id="7" name="Рисунок 6">
            <a:extLst>
              <a:ext uri="{FF2B5EF4-FFF2-40B4-BE49-F238E27FC236}">
                <a16:creationId xmlns:a16="http://schemas.microsoft.com/office/drawing/2014/main" id="{0449ABCA-BFEF-47E4-B26B-7E27787401FD}"/>
              </a:ext>
            </a:extLst>
          </p:cNvPr>
          <p:cNvPicPr>
            <a:picLocks noChangeAspect="1"/>
          </p:cNvPicPr>
          <p:nvPr/>
        </p:nvPicPr>
        <p:blipFill>
          <a:blip r:embed="rId3">
            <a:duotone>
              <a:schemeClr val="accent2">
                <a:shade val="45000"/>
                <a:satMod val="135000"/>
              </a:schemeClr>
              <a:prstClr val="white"/>
            </a:duotone>
          </a:blip>
          <a:stretch>
            <a:fillRect/>
          </a:stretch>
        </p:blipFill>
        <p:spPr>
          <a:xfrm>
            <a:off x="6096001" y="4918452"/>
            <a:ext cx="6009372" cy="1677435"/>
          </a:xfrm>
          <a:prstGeom prst="rect">
            <a:avLst/>
          </a:prstGeom>
          <a:effectLst>
            <a:outerShdw dist="50800" dir="3780000" algn="ctr" rotWithShape="0">
              <a:srgbClr val="000000">
                <a:alpha val="47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0" y="452718"/>
            <a:ext cx="6223114" cy="1400530"/>
          </a:xfrm>
        </p:spPr>
        <p:txBody>
          <a:bodyPr/>
          <a:lstStyle/>
          <a:p>
            <a:r>
              <a:rPr dirty="0"/>
              <a:t>Problem Statement</a:t>
            </a:r>
          </a:p>
        </p:txBody>
      </p:sp>
      <p:sp>
        <p:nvSpPr>
          <p:cNvPr id="3" name="Content Placeholder 2"/>
          <p:cNvSpPr>
            <a:spLocks noGrp="1"/>
          </p:cNvSpPr>
          <p:nvPr>
            <p:ph idx="1"/>
          </p:nvPr>
        </p:nvSpPr>
        <p:spPr>
          <a:xfrm>
            <a:off x="3827721" y="2052918"/>
            <a:ext cx="7722596" cy="2037819"/>
          </a:xfrm>
        </p:spPr>
        <p:txBody>
          <a:bodyPr/>
          <a:lstStyle/>
          <a:p>
            <a:r>
              <a:rPr dirty="0"/>
              <a:t>Drug detection relies on dogs or lab tools</a:t>
            </a:r>
          </a:p>
          <a:p>
            <a:r>
              <a:rPr dirty="0"/>
              <a:t>Dogs can be misled by packaging or odor masking</a:t>
            </a:r>
          </a:p>
          <a:p>
            <a:r>
              <a:rPr dirty="0"/>
              <a:t>No autonomous detection method exists for open areas</a:t>
            </a:r>
          </a:p>
          <a:p>
            <a:r>
              <a:rPr dirty="0"/>
              <a:t>Need for a robust, real-time, field-deployable solution</a:t>
            </a:r>
          </a:p>
        </p:txBody>
      </p:sp>
      <p:sp>
        <p:nvSpPr>
          <p:cNvPr id="4" name="Номер слайда 3">
            <a:extLst>
              <a:ext uri="{FF2B5EF4-FFF2-40B4-BE49-F238E27FC236}">
                <a16:creationId xmlns:a16="http://schemas.microsoft.com/office/drawing/2014/main" id="{EDE8DA19-006A-468A-9AB0-1DA743D610BA}"/>
              </a:ext>
            </a:extLst>
          </p:cNvPr>
          <p:cNvSpPr>
            <a:spLocks noGrp="1"/>
          </p:cNvSpPr>
          <p:nvPr>
            <p:ph type="sldNum" sz="quarter" idx="12"/>
          </p:nvPr>
        </p:nvSpPr>
        <p:spPr/>
        <p:txBody>
          <a:bodyPr/>
          <a:lstStyle/>
          <a:p>
            <a:fld id="{C1FF6DA9-008F-8B48-92A6-B652298478BF}" type="slidenum">
              <a:rPr lang="en-US" smtClean="0"/>
              <a:t>2</a:t>
            </a:fld>
            <a:endParaRPr lang="en-US"/>
          </a:p>
        </p:txBody>
      </p:sp>
      <p:pic>
        <p:nvPicPr>
          <p:cNvPr id="5" name="Рисунок 4">
            <a:extLst>
              <a:ext uri="{FF2B5EF4-FFF2-40B4-BE49-F238E27FC236}">
                <a16:creationId xmlns:a16="http://schemas.microsoft.com/office/drawing/2014/main" id="{E146D624-5363-401A-9FE0-070B752CCF0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3827721" cy="6858000"/>
          </a:xfrm>
          <a:prstGeom prst="rect">
            <a:avLst/>
          </a:prstGeom>
        </p:spPr>
      </p:pic>
      <p:pic>
        <p:nvPicPr>
          <p:cNvPr id="7" name="Рисунок 6">
            <a:extLst>
              <a:ext uri="{FF2B5EF4-FFF2-40B4-BE49-F238E27FC236}">
                <a16:creationId xmlns:a16="http://schemas.microsoft.com/office/drawing/2014/main" id="{E54B0FDA-F962-44ED-B13B-8BC36F4734B2}"/>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9" name="TextBox 8">
            <a:extLst>
              <a:ext uri="{FF2B5EF4-FFF2-40B4-BE49-F238E27FC236}">
                <a16:creationId xmlns:a16="http://schemas.microsoft.com/office/drawing/2014/main" id="{9CEE48F4-048F-49B3-8C64-1CAF4D54CA89}"/>
              </a:ext>
            </a:extLst>
          </p:cNvPr>
          <p:cNvSpPr txBox="1"/>
          <p:nvPr/>
        </p:nvSpPr>
        <p:spPr>
          <a:xfrm>
            <a:off x="4041328" y="4222762"/>
            <a:ext cx="6097604" cy="1347805"/>
          </a:xfrm>
          <a:prstGeom prst="rect">
            <a:avLst/>
          </a:prstGeom>
          <a:noFill/>
        </p:spPr>
        <p:txBody>
          <a:bodyPr wrap="square">
            <a:spAutoFit/>
          </a:bodyPr>
          <a:lstStyle/>
          <a:p>
            <a:pPr>
              <a:lnSpc>
                <a:spcPct val="115000"/>
              </a:lnSpc>
              <a:spcAft>
                <a:spcPts val="800"/>
              </a:spcAft>
            </a:pPr>
            <a:r>
              <a:rPr lang="en-US" sz="1800" kern="0" dirty="0">
                <a:effectLst/>
                <a:latin typeface="Aptos"/>
                <a:ea typeface="Times New Roman" panose="02020603050405020304" pitchFamily="18" charset="0"/>
                <a:cs typeface="Times New Roman" panose="02020603050405020304" pitchFamily="18" charset="0"/>
              </a:rPr>
              <a:t>There are currently no methods for detecting drugs in open areas. A dog may not detect a drug if it is well packaged or another strong smell is introduced. It is impossible to fool a digital gas analyzer.</a:t>
            </a:r>
            <a:endParaRPr lang="en-US" sz="1600" kern="100" dirty="0">
              <a:effectLst/>
              <a:latin typeface="Aptos"/>
              <a:ea typeface="Aptos"/>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C855ABD-BC66-4987-8E6A-091615E34DF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0" y="0"/>
            <a:ext cx="3827721" cy="6858000"/>
          </a:xfrm>
          <a:prstGeom prst="rect">
            <a:avLst/>
          </a:prstGeom>
        </p:spPr>
      </p:pic>
      <p:sp>
        <p:nvSpPr>
          <p:cNvPr id="2" name="Title 1"/>
          <p:cNvSpPr>
            <a:spLocks noGrp="1"/>
          </p:cNvSpPr>
          <p:nvPr>
            <p:ph type="title"/>
          </p:nvPr>
        </p:nvSpPr>
        <p:spPr>
          <a:xfrm>
            <a:off x="3827721" y="452718"/>
            <a:ext cx="6223113" cy="1400530"/>
          </a:xfrm>
        </p:spPr>
        <p:txBody>
          <a:bodyPr/>
          <a:lstStyle/>
          <a:p>
            <a:r>
              <a:rPr dirty="0"/>
              <a:t>Our Solution</a:t>
            </a:r>
          </a:p>
        </p:txBody>
      </p:sp>
      <p:sp>
        <p:nvSpPr>
          <p:cNvPr id="3" name="Content Placeholder 2"/>
          <p:cNvSpPr>
            <a:spLocks noGrp="1"/>
          </p:cNvSpPr>
          <p:nvPr>
            <p:ph idx="1"/>
          </p:nvPr>
        </p:nvSpPr>
        <p:spPr>
          <a:xfrm>
            <a:off x="3827721" y="1511166"/>
            <a:ext cx="5787916" cy="2608447"/>
          </a:xfrm>
        </p:spPr>
        <p:txBody>
          <a:bodyPr>
            <a:normAutofit/>
          </a:bodyPr>
          <a:lstStyle/>
          <a:p>
            <a:pPr marL="0" indent="0">
              <a:buNone/>
            </a:pPr>
            <a:r>
              <a:rPr dirty="0"/>
              <a:t>Thermodynamic multi-gas analyzer functions like a digital sniffer dog:</a:t>
            </a:r>
          </a:p>
          <a:p>
            <a:r>
              <a:rPr dirty="0"/>
              <a:t>Works 24/7 in open air</a:t>
            </a:r>
          </a:p>
          <a:p>
            <a:r>
              <a:rPr dirty="0"/>
              <a:t>Calibrated for specific drug odor profiles</a:t>
            </a:r>
          </a:p>
          <a:p>
            <a:r>
              <a:rPr dirty="0"/>
              <a:t>Detects traces through masking</a:t>
            </a:r>
          </a:p>
          <a:p>
            <a:r>
              <a:rPr dirty="0"/>
              <a:t>Sends photo + signal via microcontroller</a:t>
            </a:r>
            <a:endParaRPr lang="ru-RU" dirty="0"/>
          </a:p>
        </p:txBody>
      </p:sp>
      <p:sp>
        <p:nvSpPr>
          <p:cNvPr id="4" name="Номер слайда 3">
            <a:extLst>
              <a:ext uri="{FF2B5EF4-FFF2-40B4-BE49-F238E27FC236}">
                <a16:creationId xmlns:a16="http://schemas.microsoft.com/office/drawing/2014/main" id="{30993683-7DBA-47E8-A5C3-D7CCACD4BD82}"/>
              </a:ext>
            </a:extLst>
          </p:cNvPr>
          <p:cNvSpPr>
            <a:spLocks noGrp="1"/>
          </p:cNvSpPr>
          <p:nvPr>
            <p:ph type="sldNum" sz="quarter" idx="12"/>
          </p:nvPr>
        </p:nvSpPr>
        <p:spPr/>
        <p:txBody>
          <a:bodyPr/>
          <a:lstStyle/>
          <a:p>
            <a:fld id="{C1FF6DA9-008F-8B48-92A6-B652298478BF}" type="slidenum">
              <a:rPr lang="en-US" smtClean="0"/>
              <a:t>3</a:t>
            </a:fld>
            <a:endParaRPr lang="en-US"/>
          </a:p>
        </p:txBody>
      </p:sp>
      <p:pic>
        <p:nvPicPr>
          <p:cNvPr id="8" name="Рисунок 7">
            <a:extLst>
              <a:ext uri="{FF2B5EF4-FFF2-40B4-BE49-F238E27FC236}">
                <a16:creationId xmlns:a16="http://schemas.microsoft.com/office/drawing/2014/main" id="{FDD30E07-36BD-4062-AED2-FCE38BCC98B0}"/>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860EEC1C-0054-4396-95D0-397CA1D4694C}"/>
              </a:ext>
            </a:extLst>
          </p:cNvPr>
          <p:cNvSpPr txBox="1"/>
          <p:nvPr/>
        </p:nvSpPr>
        <p:spPr>
          <a:xfrm>
            <a:off x="3953230" y="4362453"/>
            <a:ext cx="6097604" cy="1631216"/>
          </a:xfrm>
          <a:prstGeom prst="rect">
            <a:avLst/>
          </a:prstGeom>
          <a:noFill/>
        </p:spPr>
        <p:txBody>
          <a:bodyPr wrap="square">
            <a:spAutoFit/>
          </a:bodyPr>
          <a:lstStyle/>
          <a:p>
            <a:r>
              <a:rPr lang="en-US" sz="2000" kern="0" dirty="0">
                <a:effectLst/>
                <a:latin typeface="Aptos"/>
                <a:ea typeface="Times New Roman" panose="02020603050405020304" pitchFamily="18" charset="0"/>
                <a:cs typeface="Times New Roman" panose="02020603050405020304" pitchFamily="18" charset="0"/>
              </a:rPr>
              <a:t>Thermodynamic drug odor multi gas analyzers are calibrated depending from size, shape, mass and valence angle of the drugs hydrocarbon link. They work in open areas like a dog and send a photo from the smell source  in 24/7 mode.</a:t>
            </a:r>
            <a:endParaRPr lang="en-US" sz="1800" kern="100" dirty="0">
              <a:effectLst/>
              <a:latin typeface="Aptos"/>
              <a:ea typeface="Aptos"/>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Scientific Principle</a:t>
            </a:r>
          </a:p>
        </p:txBody>
      </p:sp>
      <p:sp>
        <p:nvSpPr>
          <p:cNvPr id="3" name="Content Placeholder 2"/>
          <p:cNvSpPr>
            <a:spLocks noGrp="1"/>
          </p:cNvSpPr>
          <p:nvPr>
            <p:ph idx="1"/>
          </p:nvPr>
        </p:nvSpPr>
        <p:spPr>
          <a:xfrm>
            <a:off x="3827721" y="1588168"/>
            <a:ext cx="6222132" cy="2679953"/>
          </a:xfrm>
        </p:spPr>
        <p:txBody>
          <a:bodyPr/>
          <a:lstStyle/>
          <a:p>
            <a:r>
              <a:rPr dirty="0"/>
              <a:t>Based on thermodynamic odor propagation</a:t>
            </a:r>
          </a:p>
          <a:p>
            <a:r>
              <a:rPr dirty="0"/>
              <a:t>Odor depends on mass, shape, valence angle of hydrocarbons</a:t>
            </a:r>
          </a:p>
          <a:p>
            <a:r>
              <a:rPr dirty="0"/>
              <a:t>Operates under non-equilibrium diffusion</a:t>
            </a:r>
          </a:p>
          <a:p>
            <a:r>
              <a:rPr dirty="0"/>
              <a:t>Experimentally calibrated, not just computed</a:t>
            </a:r>
          </a:p>
        </p:txBody>
      </p:sp>
      <p:sp>
        <p:nvSpPr>
          <p:cNvPr id="4" name="Номер слайда 3">
            <a:extLst>
              <a:ext uri="{FF2B5EF4-FFF2-40B4-BE49-F238E27FC236}">
                <a16:creationId xmlns:a16="http://schemas.microsoft.com/office/drawing/2014/main" id="{BE2E5C96-D44F-4022-9023-D9469F8774A9}"/>
              </a:ext>
            </a:extLst>
          </p:cNvPr>
          <p:cNvSpPr>
            <a:spLocks noGrp="1"/>
          </p:cNvSpPr>
          <p:nvPr>
            <p:ph type="sldNum" sz="quarter" idx="12"/>
          </p:nvPr>
        </p:nvSpPr>
        <p:spPr/>
        <p:txBody>
          <a:bodyPr/>
          <a:lstStyle/>
          <a:p>
            <a:fld id="{C1FF6DA9-008F-8B48-92A6-B652298478BF}" type="slidenum">
              <a:rPr lang="en-US" smtClean="0"/>
              <a:t>4</a:t>
            </a:fld>
            <a:endParaRPr lang="en-US"/>
          </a:p>
        </p:txBody>
      </p:sp>
      <p:pic>
        <p:nvPicPr>
          <p:cNvPr id="8" name="Рисунок 7">
            <a:extLst>
              <a:ext uri="{FF2B5EF4-FFF2-40B4-BE49-F238E27FC236}">
                <a16:creationId xmlns:a16="http://schemas.microsoft.com/office/drawing/2014/main" id="{08A1DBF7-A72E-4661-A350-6909686BAF6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3827721" cy="6858000"/>
          </a:xfrm>
          <a:prstGeom prst="rect">
            <a:avLst/>
          </a:prstGeom>
        </p:spPr>
      </p:pic>
      <p:pic>
        <p:nvPicPr>
          <p:cNvPr id="12" name="Рисунок 11">
            <a:extLst>
              <a:ext uri="{FF2B5EF4-FFF2-40B4-BE49-F238E27FC236}">
                <a16:creationId xmlns:a16="http://schemas.microsoft.com/office/drawing/2014/main" id="{FF6D4915-6A76-46F3-BFF2-3C9E0AE7C382}"/>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3" name="TextBox 12">
            <a:extLst>
              <a:ext uri="{FF2B5EF4-FFF2-40B4-BE49-F238E27FC236}">
                <a16:creationId xmlns:a16="http://schemas.microsoft.com/office/drawing/2014/main" id="{ECFEE074-4F29-4A07-A741-DE38068055F7}"/>
              </a:ext>
            </a:extLst>
          </p:cNvPr>
          <p:cNvSpPr txBox="1"/>
          <p:nvPr/>
        </p:nvSpPr>
        <p:spPr>
          <a:xfrm>
            <a:off x="4058727" y="4268120"/>
            <a:ext cx="6293813" cy="1938992"/>
          </a:xfrm>
          <a:prstGeom prst="rect">
            <a:avLst/>
          </a:prstGeom>
          <a:noFill/>
        </p:spPr>
        <p:txBody>
          <a:bodyPr wrap="square">
            <a:spAutoFit/>
          </a:bodyPr>
          <a:lstStyle/>
          <a:p>
            <a:pPr marL="0" indent="0">
              <a:buNone/>
            </a:pPr>
            <a:r>
              <a:rPr lang="en-US" sz="2000" kern="0" dirty="0">
                <a:effectLst/>
                <a:latin typeface="Aptos"/>
                <a:ea typeface="Times New Roman" panose="02020603050405020304" pitchFamily="18" charset="0"/>
                <a:cs typeface="Times New Roman" panose="02020603050405020304" pitchFamily="18" charset="0"/>
              </a:rPr>
              <a:t>We calibrate gas detectors depending from drugs smell. We set the microcontroller measurement time depending from spread of the smell in the air. It depends from the size, mass, shape, valence angle of the drug hydrocarbon link. We register the drug smell in open areas like a dog in 24/7 mode.</a:t>
            </a:r>
            <a:endParaRPr lang="en-US" sz="2000" kern="100" dirty="0">
              <a:effectLst/>
              <a:latin typeface="Aptos"/>
              <a:ea typeface="Aptos"/>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lang="en-US" dirty="0"/>
              <a:t>Early developments</a:t>
            </a:r>
            <a:endParaRPr dirty="0"/>
          </a:p>
        </p:txBody>
      </p:sp>
      <p:sp>
        <p:nvSpPr>
          <p:cNvPr id="3" name="Content Placeholder 2"/>
          <p:cNvSpPr>
            <a:spLocks noGrp="1"/>
          </p:cNvSpPr>
          <p:nvPr>
            <p:ph idx="1"/>
          </p:nvPr>
        </p:nvSpPr>
        <p:spPr>
          <a:xfrm>
            <a:off x="3953229" y="1761423"/>
            <a:ext cx="6399311" cy="2156060"/>
          </a:xfrm>
        </p:spPr>
        <p:txBody>
          <a:bodyPr/>
          <a:lstStyle/>
          <a:p>
            <a:pPr marL="0" indent="0">
              <a:buNone/>
            </a:pPr>
            <a:r>
              <a:rPr lang="LID4096" dirty="0"/>
              <a:t>Previously, we made a gas analyzer to determine the degree of infection with codivirus in the open air by human exhalation.</a:t>
            </a:r>
            <a:endParaRPr dirty="0"/>
          </a:p>
        </p:txBody>
      </p:sp>
      <p:sp>
        <p:nvSpPr>
          <p:cNvPr id="4" name="Номер слайда 3">
            <a:extLst>
              <a:ext uri="{FF2B5EF4-FFF2-40B4-BE49-F238E27FC236}">
                <a16:creationId xmlns:a16="http://schemas.microsoft.com/office/drawing/2014/main" id="{D7E85ECB-E985-4D85-90D5-303511E828D3}"/>
              </a:ext>
            </a:extLst>
          </p:cNvPr>
          <p:cNvSpPr>
            <a:spLocks noGrp="1"/>
          </p:cNvSpPr>
          <p:nvPr>
            <p:ph type="sldNum" sz="quarter" idx="12"/>
          </p:nvPr>
        </p:nvSpPr>
        <p:spPr/>
        <p:txBody>
          <a:bodyPr/>
          <a:lstStyle/>
          <a:p>
            <a:fld id="{C1FF6DA9-008F-8B48-92A6-B652298478BF}" type="slidenum">
              <a:rPr lang="en-US" smtClean="0"/>
              <a:t>5</a:t>
            </a:fld>
            <a:endParaRPr lang="en-US"/>
          </a:p>
        </p:txBody>
      </p:sp>
      <p:pic>
        <p:nvPicPr>
          <p:cNvPr id="8" name="Рисунок 7">
            <a:extLst>
              <a:ext uri="{FF2B5EF4-FFF2-40B4-BE49-F238E27FC236}">
                <a16:creationId xmlns:a16="http://schemas.microsoft.com/office/drawing/2014/main" id="{D8792967-FE08-4A12-8123-BA0A666565F6}"/>
              </a:ext>
            </a:extLst>
          </p:cNvPr>
          <p:cNvPicPr>
            <a:picLocks noChangeAspect="1"/>
          </p:cNvPicPr>
          <p:nvPr/>
        </p:nvPicPr>
        <p:blipFill>
          <a:blip r:embed="rId2">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4FE0B3CE-0696-4D60-AE4F-410A92819F9B}"/>
              </a:ext>
            </a:extLst>
          </p:cNvPr>
          <p:cNvSpPr txBox="1"/>
          <p:nvPr/>
        </p:nvSpPr>
        <p:spPr>
          <a:xfrm>
            <a:off x="3953230" y="4150134"/>
            <a:ext cx="6097604" cy="1200329"/>
          </a:xfrm>
          <a:prstGeom prst="rect">
            <a:avLst/>
          </a:prstGeom>
          <a:noFill/>
        </p:spPr>
        <p:txBody>
          <a:bodyPr wrap="square">
            <a:spAutoFit/>
          </a:bodyPr>
          <a:lstStyle/>
          <a:p>
            <a:r>
              <a:rPr lang="LID4096" dirty="0"/>
              <a:t>No one has done this before us. The work was published in the central press. </a:t>
            </a:r>
            <a:endParaRPr lang="ru-RU" dirty="0"/>
          </a:p>
          <a:p>
            <a:r>
              <a:rPr lang="LID4096" dirty="0"/>
              <a:t>The dependences of the spread of some drugs odors in environment of stagnant air were built.</a:t>
            </a:r>
          </a:p>
        </p:txBody>
      </p:sp>
      <p:pic>
        <p:nvPicPr>
          <p:cNvPr id="12" name="Рисунок 11">
            <a:extLst>
              <a:ext uri="{FF2B5EF4-FFF2-40B4-BE49-F238E27FC236}">
                <a16:creationId xmlns:a16="http://schemas.microsoft.com/office/drawing/2014/main" id="{E071E4D2-A826-42D9-B22B-47D3AB912CB2}"/>
              </a:ext>
            </a:extLst>
          </p:cNvPr>
          <p:cNvPicPr>
            <a:picLocks noChangeAspect="1"/>
          </p:cNvPicPr>
          <p:nvPr/>
        </p:nvPicPr>
        <p:blipFill>
          <a:blip r:embed="rId3"/>
          <a:stretch>
            <a:fillRect/>
          </a:stretch>
        </p:blipFill>
        <p:spPr>
          <a:xfrm>
            <a:off x="-2" y="0"/>
            <a:ext cx="3827721"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Calibration Method</a:t>
            </a:r>
          </a:p>
        </p:txBody>
      </p:sp>
      <p:sp>
        <p:nvSpPr>
          <p:cNvPr id="3" name="Content Placeholder 2"/>
          <p:cNvSpPr>
            <a:spLocks noGrp="1"/>
          </p:cNvSpPr>
          <p:nvPr>
            <p:ph idx="1"/>
          </p:nvPr>
        </p:nvSpPr>
        <p:spPr>
          <a:xfrm>
            <a:off x="3827720" y="1761423"/>
            <a:ext cx="7433837" cy="2156060"/>
          </a:xfrm>
        </p:spPr>
        <p:txBody>
          <a:bodyPr/>
          <a:lstStyle/>
          <a:p>
            <a:r>
              <a:rPr dirty="0"/>
              <a:t>Custom calibration per drug</a:t>
            </a:r>
          </a:p>
          <a:p>
            <a:r>
              <a:rPr dirty="0"/>
              <a:t>Sensor heads tuned via samples</a:t>
            </a:r>
          </a:p>
          <a:p>
            <a:r>
              <a:rPr dirty="0"/>
              <a:t>Timing set based on diffusion rates</a:t>
            </a:r>
          </a:p>
          <a:p>
            <a:r>
              <a:rPr dirty="0"/>
              <a:t>Considers temperature, humidity, molecule geometry</a:t>
            </a:r>
          </a:p>
        </p:txBody>
      </p:sp>
      <p:sp>
        <p:nvSpPr>
          <p:cNvPr id="4" name="Номер слайда 3">
            <a:extLst>
              <a:ext uri="{FF2B5EF4-FFF2-40B4-BE49-F238E27FC236}">
                <a16:creationId xmlns:a16="http://schemas.microsoft.com/office/drawing/2014/main" id="{D7E85ECB-E985-4D85-90D5-303511E828D3}"/>
              </a:ext>
            </a:extLst>
          </p:cNvPr>
          <p:cNvSpPr>
            <a:spLocks noGrp="1"/>
          </p:cNvSpPr>
          <p:nvPr>
            <p:ph type="sldNum" sz="quarter" idx="12"/>
          </p:nvPr>
        </p:nvSpPr>
        <p:spPr/>
        <p:txBody>
          <a:bodyPr/>
          <a:lstStyle/>
          <a:p>
            <a:fld id="{C1FF6DA9-008F-8B48-92A6-B652298478BF}" type="slidenum">
              <a:rPr lang="en-US" smtClean="0"/>
              <a:t>6</a:t>
            </a:fld>
            <a:endParaRPr lang="en-US"/>
          </a:p>
        </p:txBody>
      </p:sp>
      <p:pic>
        <p:nvPicPr>
          <p:cNvPr id="6" name="Рисунок 5">
            <a:extLst>
              <a:ext uri="{FF2B5EF4-FFF2-40B4-BE49-F238E27FC236}">
                <a16:creationId xmlns:a16="http://schemas.microsoft.com/office/drawing/2014/main" id="{CB16ADA9-9D22-4D98-B2CF-54586CD0BDB5}"/>
              </a:ext>
            </a:extLst>
          </p:cNvPr>
          <p:cNvPicPr>
            <a:picLocks noChangeAspect="1"/>
          </p:cNvPicPr>
          <p:nvPr/>
        </p:nvPicPr>
        <p:blipFill>
          <a:blip r:embed="rId2"/>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D8792967-FE08-4A12-8123-BA0A666565F6}"/>
              </a:ext>
            </a:extLst>
          </p:cNvPr>
          <p:cNvPicPr>
            <a:picLocks noChangeAspect="1"/>
          </p:cNvPicPr>
          <p:nvPr/>
        </p:nvPicPr>
        <p:blipFill>
          <a:blip r:embed="rId3">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7" name="TextBox 6">
            <a:extLst>
              <a:ext uri="{FF2B5EF4-FFF2-40B4-BE49-F238E27FC236}">
                <a16:creationId xmlns:a16="http://schemas.microsoft.com/office/drawing/2014/main" id="{8CEE4749-2704-4459-AA35-0C6BFBA5ED2B}"/>
              </a:ext>
            </a:extLst>
          </p:cNvPr>
          <p:cNvSpPr txBox="1"/>
          <p:nvPr/>
        </p:nvSpPr>
        <p:spPr>
          <a:xfrm>
            <a:off x="4136457" y="4107527"/>
            <a:ext cx="6097604" cy="1029256"/>
          </a:xfrm>
          <a:prstGeom prst="rect">
            <a:avLst/>
          </a:prstGeom>
          <a:noFill/>
        </p:spPr>
        <p:txBody>
          <a:bodyPr wrap="square">
            <a:spAutoFit/>
          </a:bodyPr>
          <a:lstStyle/>
          <a:p>
            <a:pPr>
              <a:lnSpc>
                <a:spcPct val="115000"/>
              </a:lnSpc>
              <a:spcAft>
                <a:spcPts val="800"/>
              </a:spcAft>
            </a:pPr>
            <a:r>
              <a:rPr lang="en-US" sz="1800" kern="0" dirty="0">
                <a:effectLst/>
                <a:latin typeface="Aptos"/>
                <a:ea typeface="Times New Roman" panose="02020603050405020304" pitchFamily="18" charset="0"/>
                <a:cs typeface="Times New Roman" panose="02020603050405020304" pitchFamily="18" charset="0"/>
              </a:rPr>
              <a:t>This project is similar as </a:t>
            </a:r>
            <a:r>
              <a:rPr lang="en-US" sz="1800" kern="0" dirty="0" err="1">
                <a:effectLst/>
                <a:latin typeface="Aptos"/>
                <a:ea typeface="Times New Roman" panose="02020603050405020304" pitchFamily="18" charset="0"/>
                <a:cs typeface="Times New Roman" panose="02020603050405020304" pitchFamily="18" charset="0"/>
              </a:rPr>
              <a:t>Neyro</a:t>
            </a:r>
            <a:r>
              <a:rPr lang="en-US" sz="1800" kern="0" dirty="0">
                <a:effectLst/>
                <a:latin typeface="Aptos"/>
                <a:ea typeface="Times New Roman" panose="02020603050405020304" pitchFamily="18" charset="0"/>
                <a:cs typeface="Times New Roman" panose="02020603050405020304" pitchFamily="18" charset="0"/>
              </a:rPr>
              <a:t> network USA Nasal Computer, but unlike it, it was developed based on an experiment and not by calculation. </a:t>
            </a:r>
            <a:endParaRPr lang="en-US" sz="18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75390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Device Architecture</a:t>
            </a:r>
          </a:p>
        </p:txBody>
      </p:sp>
      <p:sp>
        <p:nvSpPr>
          <p:cNvPr id="3" name="Content Placeholder 2"/>
          <p:cNvSpPr>
            <a:spLocks noGrp="1"/>
          </p:cNvSpPr>
          <p:nvPr>
            <p:ph idx="1"/>
          </p:nvPr>
        </p:nvSpPr>
        <p:spPr>
          <a:xfrm>
            <a:off x="3827721" y="1732546"/>
            <a:ext cx="6222132" cy="4515853"/>
          </a:xfrm>
        </p:spPr>
        <p:txBody>
          <a:bodyPr>
            <a:normAutofit/>
          </a:bodyPr>
          <a:lstStyle/>
          <a:p>
            <a:r>
              <a:rPr dirty="0"/>
              <a:t>Hardware:</a:t>
            </a:r>
          </a:p>
          <a:p>
            <a:r>
              <a:rPr dirty="0"/>
              <a:t>- MQ sensor array</a:t>
            </a:r>
          </a:p>
          <a:p>
            <a:r>
              <a:rPr dirty="0"/>
              <a:t>- Arduino microcontroller</a:t>
            </a:r>
          </a:p>
          <a:p>
            <a:r>
              <a:rPr dirty="0"/>
              <a:t>- Power &amp; communication module</a:t>
            </a:r>
          </a:p>
          <a:p>
            <a:endParaRPr dirty="0"/>
          </a:p>
          <a:p>
            <a:r>
              <a:rPr dirty="0"/>
              <a:t>Software:</a:t>
            </a:r>
          </a:p>
          <a:p>
            <a:r>
              <a:rPr dirty="0"/>
              <a:t>- Signal processing vs calibration curve</a:t>
            </a:r>
          </a:p>
          <a:p>
            <a:r>
              <a:rPr dirty="0"/>
              <a:t>- Alert logic (photo + message)</a:t>
            </a:r>
          </a:p>
          <a:p>
            <a:r>
              <a:rPr dirty="0"/>
              <a:t>- Cloud/Telegram integration</a:t>
            </a:r>
          </a:p>
        </p:txBody>
      </p:sp>
      <p:sp>
        <p:nvSpPr>
          <p:cNvPr id="4" name="Номер слайда 3">
            <a:extLst>
              <a:ext uri="{FF2B5EF4-FFF2-40B4-BE49-F238E27FC236}">
                <a16:creationId xmlns:a16="http://schemas.microsoft.com/office/drawing/2014/main" id="{A3BFF836-CE68-4EF2-ADB4-EBFAFBD04300}"/>
              </a:ext>
            </a:extLst>
          </p:cNvPr>
          <p:cNvSpPr>
            <a:spLocks noGrp="1"/>
          </p:cNvSpPr>
          <p:nvPr>
            <p:ph type="sldNum" sz="quarter" idx="12"/>
          </p:nvPr>
        </p:nvSpPr>
        <p:spPr/>
        <p:txBody>
          <a:bodyPr/>
          <a:lstStyle/>
          <a:p>
            <a:fld id="{C1FF6DA9-008F-8B48-92A6-B652298478BF}" type="slidenum">
              <a:rPr lang="en-US" smtClean="0"/>
              <a:t>7</a:t>
            </a:fld>
            <a:endParaRPr lang="en-US"/>
          </a:p>
        </p:txBody>
      </p:sp>
      <p:pic>
        <p:nvPicPr>
          <p:cNvPr id="6" name="Рисунок 5">
            <a:extLst>
              <a:ext uri="{FF2B5EF4-FFF2-40B4-BE49-F238E27FC236}">
                <a16:creationId xmlns:a16="http://schemas.microsoft.com/office/drawing/2014/main" id="{12E33BAB-08D7-4B87-B711-D09B5758294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Lst>
          </a:blip>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35EE7AF8-719D-4714-86C6-3195A0EE6393}"/>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Use Case: </a:t>
            </a:r>
            <a:br>
              <a:rPr lang="ru-RU" dirty="0"/>
            </a:br>
            <a:r>
              <a:rPr dirty="0"/>
              <a:t>Open-Area Monitoring</a:t>
            </a:r>
          </a:p>
        </p:txBody>
      </p:sp>
      <p:sp>
        <p:nvSpPr>
          <p:cNvPr id="3" name="Content Placeholder 2"/>
          <p:cNvSpPr>
            <a:spLocks noGrp="1"/>
          </p:cNvSpPr>
          <p:nvPr>
            <p:ph idx="1"/>
          </p:nvPr>
        </p:nvSpPr>
        <p:spPr>
          <a:xfrm>
            <a:off x="3827720" y="2052918"/>
            <a:ext cx="8165357" cy="1854939"/>
          </a:xfrm>
        </p:spPr>
        <p:txBody>
          <a:bodyPr/>
          <a:lstStyle/>
          <a:p>
            <a:r>
              <a:rPr dirty="0"/>
              <a:t>Border zones, customs, public spaces</a:t>
            </a:r>
          </a:p>
          <a:p>
            <a:r>
              <a:rPr dirty="0"/>
              <a:t>Detects hidden drugs in cars, luggage, on persons</a:t>
            </a:r>
          </a:p>
          <a:p>
            <a:r>
              <a:rPr dirty="0"/>
              <a:t>Operates where dogs and labs fail</a:t>
            </a:r>
          </a:p>
          <a:p>
            <a:r>
              <a:rPr dirty="0"/>
              <a:t>Immune to distraction or fatigue</a:t>
            </a:r>
            <a:endParaRPr lang="ru-RU" dirty="0"/>
          </a:p>
          <a:p>
            <a:endParaRPr lang="ru-RU" dirty="0"/>
          </a:p>
          <a:p>
            <a:pPr marL="0" indent="0">
              <a:buNone/>
            </a:pPr>
            <a:endParaRPr dirty="0"/>
          </a:p>
        </p:txBody>
      </p:sp>
      <p:sp>
        <p:nvSpPr>
          <p:cNvPr id="4" name="Номер слайда 3">
            <a:extLst>
              <a:ext uri="{FF2B5EF4-FFF2-40B4-BE49-F238E27FC236}">
                <a16:creationId xmlns:a16="http://schemas.microsoft.com/office/drawing/2014/main" id="{A92ED3E1-0FF3-41E5-A7AA-F3166A490726}"/>
              </a:ext>
            </a:extLst>
          </p:cNvPr>
          <p:cNvSpPr>
            <a:spLocks noGrp="1"/>
          </p:cNvSpPr>
          <p:nvPr>
            <p:ph type="sldNum" sz="quarter" idx="12"/>
          </p:nvPr>
        </p:nvSpPr>
        <p:spPr/>
        <p:txBody>
          <a:bodyPr/>
          <a:lstStyle/>
          <a:p>
            <a:fld id="{C1FF6DA9-008F-8B48-92A6-B652298478BF}" type="slidenum">
              <a:rPr lang="en-US" smtClean="0"/>
              <a:t>8</a:t>
            </a:fld>
            <a:endParaRPr lang="en-US"/>
          </a:p>
        </p:txBody>
      </p:sp>
      <p:pic>
        <p:nvPicPr>
          <p:cNvPr id="6" name="Рисунок 5">
            <a:extLst>
              <a:ext uri="{FF2B5EF4-FFF2-40B4-BE49-F238E27FC236}">
                <a16:creationId xmlns:a16="http://schemas.microsoft.com/office/drawing/2014/main" id="{EF84C3C6-F5BA-4462-90B3-4402B8A1087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37263935-159F-4B19-9CDD-27580642CEE7}"/>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0FA94BF7-7040-488A-ADEC-E0F51D6A8C3C}"/>
              </a:ext>
            </a:extLst>
          </p:cNvPr>
          <p:cNvSpPr txBox="1"/>
          <p:nvPr/>
        </p:nvSpPr>
        <p:spPr>
          <a:xfrm>
            <a:off x="4136457" y="4107527"/>
            <a:ext cx="6097604" cy="1029256"/>
          </a:xfrm>
          <a:prstGeom prst="rect">
            <a:avLst/>
          </a:prstGeom>
          <a:noFill/>
        </p:spPr>
        <p:txBody>
          <a:bodyPr wrap="square">
            <a:spAutoFit/>
          </a:bodyPr>
          <a:lstStyle/>
          <a:p>
            <a:pPr>
              <a:lnSpc>
                <a:spcPct val="115000"/>
              </a:lnSpc>
              <a:spcAft>
                <a:spcPts val="800"/>
              </a:spcAft>
            </a:pPr>
            <a:r>
              <a:rPr lang="en-US" sz="1800" kern="0" dirty="0">
                <a:effectLst/>
                <a:latin typeface="Aptos"/>
                <a:ea typeface="Times New Roman" panose="02020603050405020304" pitchFamily="18" charset="0"/>
                <a:cs typeface="Times New Roman" panose="02020603050405020304" pitchFamily="18" charset="0"/>
              </a:rPr>
              <a:t>We have an application for a utility model in </a:t>
            </a:r>
            <a:r>
              <a:rPr lang="en-US" sz="1800" kern="0" dirty="0" err="1">
                <a:effectLst/>
                <a:latin typeface="Aptos"/>
                <a:ea typeface="Times New Roman" panose="02020603050405020304" pitchFamily="18" charset="0"/>
                <a:cs typeface="Times New Roman" panose="02020603050405020304" pitchFamily="18" charset="0"/>
              </a:rPr>
              <a:t>UkrPatent</a:t>
            </a:r>
            <a:r>
              <a:rPr lang="en-US" sz="1800" kern="0" dirty="0">
                <a:effectLst/>
                <a:latin typeface="Aptos"/>
                <a:ea typeface="Times New Roman" panose="02020603050405020304" pitchFamily="18" charset="0"/>
                <a:cs typeface="Times New Roman" panose="02020603050405020304" pitchFamily="18" charset="0"/>
              </a:rPr>
              <a:t>. Currently, we are at the stage of proposals to government organizations in Ukraine.</a:t>
            </a:r>
            <a:endParaRPr lang="en-US" sz="1800" kern="100" dirty="0">
              <a:effectLst/>
              <a:latin typeface="Aptos"/>
              <a:ea typeface="Aptos"/>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Scientific Innovation</a:t>
            </a:r>
          </a:p>
        </p:txBody>
      </p:sp>
      <p:sp>
        <p:nvSpPr>
          <p:cNvPr id="3" name="Content Placeholder 2"/>
          <p:cNvSpPr>
            <a:spLocks noGrp="1"/>
          </p:cNvSpPr>
          <p:nvPr>
            <p:ph idx="1"/>
          </p:nvPr>
        </p:nvSpPr>
        <p:spPr>
          <a:xfrm>
            <a:off x="3826740" y="2052918"/>
            <a:ext cx="7646574" cy="4195481"/>
          </a:xfrm>
        </p:spPr>
        <p:txBody>
          <a:bodyPr/>
          <a:lstStyle/>
          <a:p>
            <a:r>
              <a:rPr dirty="0"/>
              <a:t>Experiment-based design</a:t>
            </a:r>
          </a:p>
          <a:p>
            <a:r>
              <a:rPr dirty="0"/>
              <a:t>First to apply odor thermodynamics to drug detection</a:t>
            </a:r>
          </a:p>
          <a:p>
            <a:r>
              <a:rPr dirty="0"/>
              <a:t>Built on exhalation analysis tech</a:t>
            </a:r>
          </a:p>
          <a:p>
            <a:r>
              <a:rPr dirty="0"/>
              <a:t>Utility model patent filed (</a:t>
            </a:r>
            <a:r>
              <a:rPr dirty="0" err="1"/>
              <a:t>UkrPatent</a:t>
            </a:r>
            <a:r>
              <a:rPr dirty="0"/>
              <a:t>)</a:t>
            </a:r>
          </a:p>
        </p:txBody>
      </p:sp>
      <p:sp>
        <p:nvSpPr>
          <p:cNvPr id="4" name="Номер слайда 3">
            <a:extLst>
              <a:ext uri="{FF2B5EF4-FFF2-40B4-BE49-F238E27FC236}">
                <a16:creationId xmlns:a16="http://schemas.microsoft.com/office/drawing/2014/main" id="{7121C253-509E-4849-BA69-3B8DFE212F7E}"/>
              </a:ext>
            </a:extLst>
          </p:cNvPr>
          <p:cNvSpPr>
            <a:spLocks noGrp="1"/>
          </p:cNvSpPr>
          <p:nvPr>
            <p:ph type="sldNum" sz="quarter" idx="12"/>
          </p:nvPr>
        </p:nvSpPr>
        <p:spPr/>
        <p:txBody>
          <a:bodyPr/>
          <a:lstStyle/>
          <a:p>
            <a:fld id="{C1FF6DA9-008F-8B48-92A6-B652298478BF}" type="slidenum">
              <a:rPr lang="en-US" smtClean="0"/>
              <a:t>9</a:t>
            </a:fld>
            <a:endParaRPr lang="en-US"/>
          </a:p>
        </p:txBody>
      </p:sp>
      <p:pic>
        <p:nvPicPr>
          <p:cNvPr id="6" name="Рисунок 5">
            <a:extLst>
              <a:ext uri="{FF2B5EF4-FFF2-40B4-BE49-F238E27FC236}">
                <a16:creationId xmlns:a16="http://schemas.microsoft.com/office/drawing/2014/main" id="{50504830-2E46-4A86-BE57-E79A7EAEA570}"/>
              </a:ext>
            </a:extLst>
          </p:cNvPr>
          <p:cNvPicPr>
            <a:picLocks noChangeAspect="1"/>
          </p:cNvPicPr>
          <p:nvPr/>
        </p:nvPicPr>
        <p:blipFill>
          <a:blip r:embed="rId2"/>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5A97D06F-DF0D-4F29-B6F8-95F3410B1FD4}"/>
              </a:ext>
            </a:extLst>
          </p:cNvPr>
          <p:cNvPicPr>
            <a:picLocks noChangeAspect="1"/>
          </p:cNvPicPr>
          <p:nvPr/>
        </p:nvPicPr>
        <p:blipFill>
          <a:blip r:embed="rId3">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110</TotalTime>
  <Words>698</Words>
  <Application>Microsoft Office PowerPoint</Application>
  <PresentationFormat>Widescreen</PresentationFormat>
  <Paragraphs>93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Calibri</vt:lpstr>
      <vt:lpstr>Century Gothic</vt:lpstr>
      <vt:lpstr>Wingdings 3</vt:lpstr>
      <vt:lpstr>Ион</vt:lpstr>
      <vt:lpstr>Thermodynamic  Multi-Gas Odor Analyzer for Drug Detection</vt:lpstr>
      <vt:lpstr>Problem Statement</vt:lpstr>
      <vt:lpstr>Our Solution</vt:lpstr>
      <vt:lpstr>Scientific Principle</vt:lpstr>
      <vt:lpstr>Early developments</vt:lpstr>
      <vt:lpstr>Calibration Method</vt:lpstr>
      <vt:lpstr>Device Architecture</vt:lpstr>
      <vt:lpstr>Use Case:  Open-Area Monitoring</vt:lpstr>
      <vt:lpstr>Scientific Innovation</vt:lpstr>
      <vt:lpstr>Market &amp; Applications</vt:lpstr>
      <vt:lpstr>Roadmap &amp; Investment</vt:lpstr>
      <vt:lpstr>Team</vt:lpstr>
      <vt:lpstr>Contact &amp; Collaboration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Thermodynamic Multi-Gas Odor Analyzer for Drug Detection</dc:title>
  <dc:subject/>
  <dc:creator/>
  <cp:keywords/>
  <dc:description>generated using python-pptx</dc:description>
  <cp:lastModifiedBy>Max</cp:lastModifiedBy>
  <cp:revision>45</cp:revision>
  <dcterms:created xsi:type="dcterms:W3CDTF">2013-01-27T09:14:16Z</dcterms:created>
  <dcterms:modified xsi:type="dcterms:W3CDTF">2025-07-23T11:00:46Z</dcterms:modified>
  <cp:category/>
</cp:coreProperties>
</file>