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75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5749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343" y="4243845"/>
            <a:ext cx="3076307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5750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09342" y="2590078"/>
            <a:ext cx="3076308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145" y="2733709"/>
            <a:ext cx="8142013" cy="1373070"/>
          </a:xfrm>
        </p:spPr>
        <p:txBody>
          <a:bodyPr anchor="b">
            <a:noAutofit/>
          </a:bodyPr>
          <a:lstStyle>
            <a:lvl1pPr algn="r">
              <a:defRPr sz="539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145" y="4394040"/>
            <a:ext cx="8142013" cy="1117687"/>
          </a:xfrm>
        </p:spPr>
        <p:txBody>
          <a:bodyPr>
            <a:normAutofit/>
          </a:bodyPr>
          <a:lstStyle>
            <a:lvl1pPr marL="0" indent="0" algn="r">
              <a:buNone/>
              <a:defRPr sz="19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2936" y="2750337"/>
            <a:ext cx="1171583" cy="1356442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88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5094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5929622"/>
            <a:ext cx="1602580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3071" y="4567988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46" y="4711617"/>
            <a:ext cx="9611355" cy="453051"/>
          </a:xfrm>
        </p:spPr>
        <p:txBody>
          <a:bodyPr anchor="b">
            <a:normAutofit/>
          </a:bodyPr>
          <a:lstStyle>
            <a:lvl1pPr>
              <a:defRPr sz="23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146" y="609598"/>
            <a:ext cx="9611355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142" y="5169584"/>
            <a:ext cx="9611358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6662" y="4711310"/>
            <a:ext cx="1153850" cy="1090789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5094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5929622"/>
            <a:ext cx="1602580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3071" y="4567988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45" y="609597"/>
            <a:ext cx="9611354" cy="3592750"/>
          </a:xfrm>
        </p:spPr>
        <p:txBody>
          <a:bodyPr anchor="ctr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146" y="4711616"/>
            <a:ext cx="9611355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6662" y="4711616"/>
            <a:ext cx="1153850" cy="1090789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01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5094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5929622"/>
            <a:ext cx="1602580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3071" y="4567988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563" y="609599"/>
            <a:ext cx="8716606" cy="3036061"/>
          </a:xfrm>
        </p:spPr>
        <p:txBody>
          <a:bodyPr anchor="ctr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1923" y="3653379"/>
            <a:ext cx="8154455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146" y="4711616"/>
            <a:ext cx="9611355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6662" y="4709926"/>
            <a:ext cx="1153850" cy="1090789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420" y="74811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1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0293" y="3033524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1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3157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5094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5929622"/>
            <a:ext cx="1602580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3071" y="4567988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42" y="4711616"/>
            <a:ext cx="9611358" cy="588535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143" y="5300150"/>
            <a:ext cx="9611358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6662" y="4709926"/>
            <a:ext cx="1153850" cy="1090789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55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047" y="753228"/>
            <a:ext cx="9622454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774" y="2336873"/>
            <a:ext cx="3069235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145" y="3022674"/>
            <a:ext cx="3048908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4995" y="2336873"/>
            <a:ext cx="3062442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4443" y="3022674"/>
            <a:ext cx="306244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2275" y="2336873"/>
            <a:ext cx="3069226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2275" y="3022674"/>
            <a:ext cx="3069226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26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145" y="753228"/>
            <a:ext cx="9611356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141" y="4297503"/>
            <a:ext cx="3048911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141" y="2336873"/>
            <a:ext cx="3048911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141" y="4873765"/>
            <a:ext cx="3048911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4444" y="4297503"/>
            <a:ext cx="3062442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4443" y="2336873"/>
            <a:ext cx="306244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3090" y="4873764"/>
            <a:ext cx="3066498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8796" y="4297503"/>
            <a:ext cx="3062707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28795" y="2336873"/>
            <a:ext cx="306270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28671" y="4873762"/>
            <a:ext cx="306676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3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7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3428" y="1869573"/>
            <a:ext cx="5106988" cy="136784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5424" y="5372581"/>
            <a:ext cx="1602997" cy="13678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6593" y="609597"/>
            <a:ext cx="107352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145" y="609598"/>
            <a:ext cx="886769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5353" y="5936188"/>
            <a:ext cx="2742486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145" y="5936189"/>
            <a:ext cx="61252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4921" y="5398634"/>
            <a:ext cx="1153850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39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5094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68" y="4087901"/>
            <a:ext cx="1602580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3069" y="2726267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45" y="2869895"/>
            <a:ext cx="9611356" cy="1090788"/>
          </a:xfrm>
        </p:spPr>
        <p:txBody>
          <a:bodyPr anchor="ctr">
            <a:normAutofit/>
          </a:bodyPr>
          <a:lstStyle>
            <a:lvl1pPr algn="r">
              <a:defRPr sz="35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145" y="4232172"/>
            <a:ext cx="9611356" cy="1704017"/>
          </a:xfrm>
        </p:spPr>
        <p:txBody>
          <a:bodyPr>
            <a:normAutofit/>
          </a:bodyPr>
          <a:lstStyle>
            <a:lvl1pPr marL="0" indent="0" algn="r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6662" y="2869896"/>
            <a:ext cx="1153850" cy="1090789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4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143" y="2336873"/>
            <a:ext cx="4697134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2666" y="2336873"/>
            <a:ext cx="4698834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5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43" y="753230"/>
            <a:ext cx="9611359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115" y="2336874"/>
            <a:ext cx="4471162" cy="693135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146" y="3030009"/>
            <a:ext cx="4697131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18638" y="2336873"/>
            <a:ext cx="4472863" cy="692076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2667" y="3030009"/>
            <a:ext cx="469883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57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54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74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45" y="753227"/>
            <a:ext cx="9611355" cy="1080940"/>
          </a:xfrm>
        </p:spPr>
        <p:txBody>
          <a:bodyPr anchor="ctr">
            <a:normAutofit/>
          </a:bodyPr>
          <a:lstStyle>
            <a:lvl1pPr>
              <a:defRPr sz="35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4626" y="2336874"/>
            <a:ext cx="5606875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145" y="2336873"/>
            <a:ext cx="3789091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7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47" y="753228"/>
            <a:ext cx="9611353" cy="1080938"/>
          </a:xfrm>
        </p:spPr>
        <p:txBody>
          <a:bodyPr anchor="ctr">
            <a:normAutofit/>
          </a:bodyPr>
          <a:lstStyle>
            <a:lvl1pPr>
              <a:defRPr sz="35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7066" y="2336874"/>
            <a:ext cx="5424436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146" y="2336874"/>
            <a:ext cx="387524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5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accent1"/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145" y="753228"/>
            <a:ext cx="9611357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145" y="2336873"/>
            <a:ext cx="9611357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9014" y="593618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44" y="5936189"/>
            <a:ext cx="68688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6662" y="753228"/>
            <a:ext cx="1153850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11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98513E-D43E-4245-B1C5-B91666B90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1104" y="-8731"/>
            <a:ext cx="38277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59882" y="2733675"/>
            <a:ext cx="8561856" cy="1373188"/>
          </a:xfrm>
        </p:spPr>
        <p:txBody>
          <a:bodyPr/>
          <a:lstStyle/>
          <a:p>
            <a:pPr>
              <a:defRPr sz="4400">
                <a:solidFill>
                  <a:srgbClr val="0066CC"/>
                </a:solidFill>
              </a:defRPr>
            </a:pPr>
            <a:r>
              <a:rPr sz="4800" b="1" dirty="0" err="1">
                <a:solidFill>
                  <a:schemeClr val="tx2"/>
                </a:solidFill>
              </a:rPr>
              <a:t>Vibrocapsule</a:t>
            </a:r>
            <a:r>
              <a:rPr lang="ru-RU" sz="4800" b="1" dirty="0">
                <a:solidFill>
                  <a:schemeClr val="tx2"/>
                </a:solidFill>
              </a:rPr>
              <a:t> </a:t>
            </a:r>
            <a:r>
              <a:rPr sz="4800" b="1" dirty="0">
                <a:solidFill>
                  <a:schemeClr val="tx2"/>
                </a:solidFill>
              </a:rPr>
              <a:t>Investor Pitch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59882" y="4394200"/>
            <a:ext cx="7882406" cy="1117600"/>
          </a:xfrm>
        </p:spPr>
        <p:txBody>
          <a:bodyPr>
            <a:normAutofit fontScale="92500" lnSpcReduction="20000"/>
          </a:bodyPr>
          <a:lstStyle/>
          <a:p>
            <a:endParaRPr dirty="0"/>
          </a:p>
          <a:p>
            <a:pPr>
              <a:defRPr sz="2400"/>
            </a:pPr>
            <a:r>
              <a:rPr dirty="0"/>
              <a:t>Smart wearable for attraction, desire, and intimacy</a:t>
            </a:r>
          </a:p>
          <a:p>
            <a:pPr>
              <a:defRPr sz="2400"/>
            </a:pPr>
            <a:r>
              <a:rPr dirty="0"/>
              <a:t>AI-powered pheromone-stimulating capsule + smartwatch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4400">
                <a:solidFill>
                  <a:srgbClr val="0066CC"/>
                </a:solidFill>
              </a:defRPr>
            </a:pPr>
            <a:r>
              <a:t>9. Investment 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  <a:p>
            <a:pPr>
              <a:defRPr sz="2400"/>
            </a:pPr>
            <a:r>
              <a:t>Seeking $300,000</a:t>
            </a:r>
          </a:p>
          <a:p>
            <a:pPr>
              <a:defRPr sz="2400"/>
            </a:pPr>
            <a:r>
              <a:t>Use: R&amp;D, certification, logistics, marketing</a:t>
            </a:r>
          </a:p>
          <a:p>
            <a:pPr>
              <a:defRPr sz="2400"/>
            </a:pPr>
            <a:r>
              <a:t>Break-even: 30,000–35,000 units sold</a:t>
            </a:r>
          </a:p>
          <a:p>
            <a:pPr>
              <a:defRPr sz="2400"/>
            </a:pPr>
            <a:r>
              <a:t>Exit: acquisition or licensing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F807A9-B090-43EF-8F2C-D452906C0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104" y="0"/>
            <a:ext cx="38277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FF3480-4285-48B8-996D-2ACECDFFA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12608"/>
          <a:stretch/>
        </p:blipFill>
        <p:spPr>
          <a:xfrm>
            <a:off x="-139700" y="-241300"/>
            <a:ext cx="12480925" cy="485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25370FD-D396-4985-8F3F-15AD71D49EB1}"/>
              </a:ext>
            </a:extLst>
          </p:cNvPr>
          <p:cNvSpPr txBox="1">
            <a:spLocks/>
          </p:cNvSpPr>
          <p:nvPr/>
        </p:nvSpPr>
        <p:spPr>
          <a:xfrm>
            <a:off x="1" y="4766739"/>
            <a:ext cx="5708342" cy="994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E76959-A454-4156-AE85-31CB7C895DC4}"/>
              </a:ext>
            </a:extLst>
          </p:cNvPr>
          <p:cNvSpPr txBox="1"/>
          <p:nvPr/>
        </p:nvSpPr>
        <p:spPr>
          <a:xfrm>
            <a:off x="5496025" y="1174283"/>
            <a:ext cx="6470358" cy="5632311"/>
          </a:xfrm>
          <a:prstGeom prst="rect">
            <a:avLst/>
          </a:prstGeom>
          <a:solidFill>
            <a:schemeClr val="bg2">
              <a:lumMod val="75000"/>
              <a:alpha val="8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1.  Vladyslav </a:t>
            </a:r>
            <a:r>
              <a:rPr lang="en-US" b="1" dirty="0" err="1"/>
              <a:t>Vlastopulo</a:t>
            </a:r>
            <a:br>
              <a:rPr lang="en-US" dirty="0"/>
            </a:br>
            <a:r>
              <a:rPr lang="en-US" dirty="0"/>
              <a:t>SEO, Director of Harvard Marine, professor-consultant, Doctor of technical sciences in mechanical engineering, creator of the thermo-</a:t>
            </a:r>
            <a:r>
              <a:rPr lang="en-US" dirty="0" err="1"/>
              <a:t>elastohydrodynamic</a:t>
            </a:r>
            <a:r>
              <a:rPr lang="en-US" dirty="0"/>
              <a:t> theory of lubrication of heavily loaded plain bearings, author of a number of well-known works </a:t>
            </a:r>
            <a:r>
              <a:rPr lang="en-US" dirty="0" err="1"/>
              <a:t>Elastohydrodynamic</a:t>
            </a:r>
            <a:r>
              <a:rPr lang="en-US" dirty="0"/>
              <a:t> theory of lubrication of knee and hip implants, well-known </a:t>
            </a:r>
            <a:r>
              <a:rPr lang="en-US" dirty="0" err="1"/>
              <a:t>Eslengen</a:t>
            </a:r>
            <a:r>
              <a:rPr lang="en-US" dirty="0"/>
              <a:t> Tribological Academy, student of </a:t>
            </a:r>
            <a:r>
              <a:rPr lang="en-US" dirty="0" err="1"/>
              <a:t>Fedor</a:t>
            </a:r>
            <a:r>
              <a:rPr lang="en-US" dirty="0"/>
              <a:t> </a:t>
            </a:r>
            <a:r>
              <a:rPr lang="en-US" dirty="0" err="1"/>
              <a:t>Snegovsky</a:t>
            </a:r>
            <a:r>
              <a:rPr lang="en-US" dirty="0"/>
              <a:t>, currently specializing in tribological, ecological and biomedical engineering. Scientific director of the project.</a:t>
            </a:r>
          </a:p>
          <a:p>
            <a:endParaRPr lang="en-US" dirty="0"/>
          </a:p>
          <a:p>
            <a:r>
              <a:rPr lang="en-US" b="1" dirty="0"/>
              <a:t>2.  Igor </a:t>
            </a:r>
            <a:r>
              <a:rPr lang="en-US" b="1" dirty="0" err="1"/>
              <a:t>Chaadaev</a:t>
            </a:r>
            <a:br>
              <a:rPr lang="en-US" dirty="0"/>
            </a:br>
            <a:r>
              <a:rPr lang="en-US" dirty="0"/>
              <a:t>Research engineer, experiment director, artificial intelligence programmer, electronics engineer, microcontroller programmer, gas analyzer equipment developer.</a:t>
            </a:r>
          </a:p>
          <a:p>
            <a:endParaRPr lang="en-US" dirty="0"/>
          </a:p>
          <a:p>
            <a:r>
              <a:rPr lang="en-US" b="1" dirty="0"/>
              <a:t>3.  Andrey Lukashenko</a:t>
            </a:r>
            <a:br>
              <a:rPr lang="en-US" dirty="0"/>
            </a:br>
            <a:r>
              <a:rPr lang="en-US" dirty="0"/>
              <a:t>Mathematician, biophysics air engineer.</a:t>
            </a:r>
          </a:p>
        </p:txBody>
      </p:sp>
    </p:spTree>
    <p:extLst>
      <p:ext uri="{BB962C8B-B14F-4D97-AF65-F5344CB8AC3E}">
        <p14:creationId xmlns:p14="http://schemas.microsoft.com/office/powerpoint/2010/main" val="632244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FF3480-4285-48B8-996D-2ACECDFFA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12608"/>
          <a:stretch/>
        </p:blipFill>
        <p:spPr>
          <a:xfrm>
            <a:off x="-139700" y="-241300"/>
            <a:ext cx="12480925" cy="485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25370FD-D396-4985-8F3F-15AD71D49EB1}"/>
              </a:ext>
            </a:extLst>
          </p:cNvPr>
          <p:cNvSpPr txBox="1">
            <a:spLocks/>
          </p:cNvSpPr>
          <p:nvPr/>
        </p:nvSpPr>
        <p:spPr>
          <a:xfrm>
            <a:off x="0" y="4846119"/>
            <a:ext cx="5620093" cy="994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OTHERS DEVELOPERS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E76959-A454-4156-AE85-31CB7C895DC4}"/>
              </a:ext>
            </a:extLst>
          </p:cNvPr>
          <p:cNvSpPr txBox="1"/>
          <p:nvPr/>
        </p:nvSpPr>
        <p:spPr>
          <a:xfrm>
            <a:off x="5892280" y="1316673"/>
            <a:ext cx="5708342" cy="452431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dirty="0"/>
              <a:t>4. Vitaly </a:t>
            </a:r>
            <a:r>
              <a:rPr lang="en-US" b="1" dirty="0" err="1"/>
              <a:t>Svirida</a:t>
            </a:r>
            <a:br>
              <a:rPr lang="en-US" b="1" dirty="0"/>
            </a:br>
            <a:r>
              <a:rPr lang="en-US" dirty="0"/>
              <a:t>Senior researcher, electronics engineer, microcontroller programmer, developer of gas analyzer equipment.</a:t>
            </a:r>
          </a:p>
          <a:p>
            <a:endParaRPr lang="en-US" b="1" dirty="0"/>
          </a:p>
          <a:p>
            <a:r>
              <a:rPr lang="en-US" b="1" dirty="0"/>
              <a:t>5. Sergey </a:t>
            </a:r>
            <a:r>
              <a:rPr lang="en-US" b="1" dirty="0" err="1"/>
              <a:t>Nesterenko</a:t>
            </a:r>
            <a:br>
              <a:rPr lang="en-US" dirty="0"/>
            </a:br>
            <a:r>
              <a:rPr lang="en-US" dirty="0"/>
              <a:t>Senior researcher, research engineer, experiment director, electronics engineer, microcontroller programmer, developer of gas analyzer  equipment.</a:t>
            </a:r>
          </a:p>
          <a:p>
            <a:endParaRPr lang="en-US" dirty="0"/>
          </a:p>
          <a:p>
            <a:r>
              <a:rPr lang="en-US" b="1" dirty="0"/>
              <a:t>6. Marina </a:t>
            </a:r>
            <a:r>
              <a:rPr lang="en-US" b="1" dirty="0" err="1"/>
              <a:t>Noskova</a:t>
            </a:r>
            <a:br>
              <a:rPr lang="en-US" dirty="0"/>
            </a:br>
            <a:r>
              <a:rPr lang="en-US" dirty="0"/>
              <a:t>Biophysics air engineer. Gas Analysis </a:t>
            </a:r>
            <a:r>
              <a:rPr lang="en-US" dirty="0" err="1"/>
              <a:t>Codivirus</a:t>
            </a:r>
            <a:r>
              <a:rPr lang="en-US" dirty="0"/>
              <a:t> Method for Detecting the Threshold of Contagiousness and Therapy Adjustment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47131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65E236-AE23-4759-8B37-1D2C60B29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7641" y="0"/>
            <a:ext cx="38277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4400">
                <a:solidFill>
                  <a:srgbClr val="0066CC"/>
                </a:solidFill>
              </a:defRPr>
            </a:pPr>
            <a:r>
              <a:t>1. Market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  <a:p>
            <a:pPr>
              <a:defRPr sz="2400"/>
            </a:pPr>
            <a:r>
              <a:t>Modern couples face decreasing intimacy and desire</a:t>
            </a:r>
          </a:p>
          <a:p>
            <a:pPr>
              <a:defRPr sz="2400"/>
            </a:pPr>
            <a:r>
              <a:t>Most products are medical or cosmetic, not tech-based</a:t>
            </a:r>
          </a:p>
          <a:p>
            <a:pPr>
              <a:defRPr sz="2400"/>
            </a:pPr>
            <a:r>
              <a:t>No wearable device connects scent, AI and social interaction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77E5BF-8055-4D68-963D-99FED665C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7641" y="0"/>
            <a:ext cx="38277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4400">
                <a:solidFill>
                  <a:srgbClr val="0066CC"/>
                </a:solidFill>
              </a:defRPr>
            </a:pPr>
            <a:r>
              <a:t>2. Our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  <a:p>
            <a:pPr>
              <a:defRPr sz="2400"/>
            </a:pPr>
            <a:r>
              <a:t>Vibrocapsule + smartwatch with mobile app</a:t>
            </a:r>
          </a:p>
          <a:p>
            <a:pPr>
              <a:defRPr sz="2400"/>
            </a:pPr>
            <a:r>
              <a:t>Stimulates sexual receptors and natural pheromones</a:t>
            </a:r>
          </a:p>
          <a:p>
            <a:pPr>
              <a:defRPr sz="2400"/>
            </a:pPr>
            <a:r>
              <a:t>AI personalization + gas analyzer validation</a:t>
            </a:r>
          </a:p>
          <a:p>
            <a:pPr>
              <a:defRPr sz="2400"/>
            </a:pPr>
            <a:r>
              <a:t>Snapchat/WeChat integration for social gamification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4400">
                <a:solidFill>
                  <a:srgbClr val="0066CC"/>
                </a:solidFill>
              </a:defRPr>
            </a:pPr>
            <a:r>
              <a:t>3. Unique Selling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400"/>
            </a:pPr>
            <a:r>
              <a:rPr dirty="0"/>
              <a:t>Only wearable using real-time pheromone feedback</a:t>
            </a:r>
          </a:p>
          <a:p>
            <a:pPr>
              <a:defRPr sz="2400"/>
            </a:pPr>
            <a:r>
              <a:rPr dirty="0"/>
              <a:t>Not a sex toy – a discreet social health device</a:t>
            </a:r>
          </a:p>
          <a:p>
            <a:pPr>
              <a:defRPr sz="2400"/>
            </a:pPr>
            <a:r>
              <a:rPr dirty="0"/>
              <a:t>Localized branding: 'Harmony Capsule' </a:t>
            </a:r>
            <a:endParaRPr lang="ru-RU" dirty="0"/>
          </a:p>
          <a:p>
            <a:pPr>
              <a:defRPr sz="2400"/>
            </a:pPr>
            <a:r>
              <a:rPr dirty="0"/>
              <a:t>Supports both physical and emotional connection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57F6F9-0267-41C0-AFC6-0A1CDA839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7641" y="0"/>
            <a:ext cx="38277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4400">
                <a:solidFill>
                  <a:srgbClr val="0066CC"/>
                </a:solidFill>
              </a:defRPr>
            </a:pPr>
            <a:r>
              <a:t>4. Market Size &amp;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400"/>
            </a:pPr>
            <a:r>
              <a:rPr dirty="0" err="1"/>
              <a:t>SexTech</a:t>
            </a:r>
            <a:r>
              <a:rPr dirty="0"/>
              <a:t> market CAGR: 10.5%, </a:t>
            </a:r>
            <a:endParaRPr lang="ru-RU" dirty="0"/>
          </a:p>
          <a:p>
            <a:pPr>
              <a:defRPr sz="2400"/>
            </a:pPr>
            <a:r>
              <a:rPr lang="en-US" dirty="0"/>
              <a:t>E</a:t>
            </a:r>
            <a:r>
              <a:rPr dirty="0"/>
              <a:t>xpected $80</a:t>
            </a:r>
            <a:r>
              <a:rPr lang="en-US" dirty="0"/>
              <a:t>B </a:t>
            </a:r>
            <a:r>
              <a:rPr dirty="0"/>
              <a:t>+ by 2030</a:t>
            </a:r>
          </a:p>
          <a:p>
            <a:pPr>
              <a:defRPr sz="2400"/>
            </a:pPr>
            <a:r>
              <a:rPr dirty="0"/>
              <a:t>Europe: 120M active users</a:t>
            </a:r>
          </a:p>
          <a:p>
            <a:pPr>
              <a:defRPr sz="2400"/>
            </a:pPr>
            <a:r>
              <a:rPr dirty="0"/>
              <a:t>USA: 140M active users</a:t>
            </a:r>
          </a:p>
          <a:p>
            <a:pPr>
              <a:defRPr sz="2400"/>
            </a:pPr>
            <a:r>
              <a:rPr dirty="0"/>
              <a:t>China: 300M potential users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27093C-A272-4CE4-BF63-2C005B512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104" y="0"/>
            <a:ext cx="38277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4400">
                <a:solidFill>
                  <a:srgbClr val="0066CC"/>
                </a:solidFill>
              </a:defRPr>
            </a:pPr>
            <a:r>
              <a:t>5. Revenue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  <a:p>
            <a:pPr>
              <a:defRPr sz="2400"/>
            </a:pPr>
            <a:r>
              <a:t>Europe: up to €108M</a:t>
            </a:r>
          </a:p>
          <a:p>
            <a:pPr>
              <a:defRPr sz="2400"/>
            </a:pPr>
            <a:r>
              <a:t>USA: up to €136M</a:t>
            </a:r>
          </a:p>
          <a:p>
            <a:pPr>
              <a:defRPr sz="2400"/>
            </a:pPr>
            <a:r>
              <a:t>China: up to €186M</a:t>
            </a:r>
          </a:p>
          <a:p>
            <a:pPr>
              <a:defRPr sz="2400"/>
            </a:pPr>
            <a:r>
              <a:t>Total combined: over €430M revenue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A74C18-E2FC-42BF-8589-AFE87B8FF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1104" y="0"/>
            <a:ext cx="38277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4400">
                <a:solidFill>
                  <a:srgbClr val="0066CC"/>
                </a:solidFill>
              </a:defRPr>
            </a:pPr>
            <a:r>
              <a:t>6. Business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  <a:p>
            <a:pPr>
              <a:defRPr sz="2400"/>
            </a:pPr>
            <a:r>
              <a:t>Retail price range: €79–139 by region</a:t>
            </a:r>
          </a:p>
          <a:p>
            <a:pPr>
              <a:defRPr sz="2400"/>
            </a:pPr>
            <a:r>
              <a:t>Cost per unit: €5</a:t>
            </a:r>
          </a:p>
          <a:p>
            <a:pPr>
              <a:defRPr sz="2400"/>
            </a:pPr>
            <a:r>
              <a:t>Gross margin: €74–134 per device</a:t>
            </a:r>
          </a:p>
          <a:p>
            <a:pPr>
              <a:defRPr sz="2400"/>
            </a:pPr>
            <a:r>
              <a:t>Add-ons: subscription, couple kits, premium capsules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C50759-6911-4A39-A44C-7985F94CC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7641" y="0"/>
            <a:ext cx="38277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4400">
                <a:solidFill>
                  <a:srgbClr val="0066CC"/>
                </a:solidFill>
              </a:defRPr>
            </a:pPr>
            <a:r>
              <a:t>7. Go-to-Market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  <a:p>
            <a:pPr>
              <a:defRPr sz="2400"/>
            </a:pPr>
            <a:r>
              <a:t>Europe/USA: Snapchat, TikTok, wellness influencers</a:t>
            </a:r>
          </a:p>
          <a:p>
            <a:pPr>
              <a:defRPr sz="2400"/>
            </a:pPr>
            <a:r>
              <a:t>China: WeChat, Douyin, challenges</a:t>
            </a:r>
          </a:p>
          <a:p>
            <a:pPr>
              <a:defRPr sz="2400"/>
            </a:pPr>
            <a:r>
              <a:t>D2C + marketplaces: Amazon, JD, Shopify</a:t>
            </a:r>
          </a:p>
          <a:p>
            <a:pPr>
              <a:defRPr sz="2400"/>
            </a:pPr>
            <a:r>
              <a:t>Pharmacy and wellness platforms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3E4421-31DF-4CA1-961C-6A520C048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7641" y="0"/>
            <a:ext cx="38277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4400">
                <a:solidFill>
                  <a:srgbClr val="0066CC"/>
                </a:solidFill>
              </a:defRPr>
            </a:pPr>
            <a:r>
              <a:t>8. Roadmap &amp; Milestones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  <a:p>
            <a:pPr>
              <a:defRPr sz="2400"/>
            </a:pPr>
            <a:r>
              <a:t>Prototype complete</a:t>
            </a:r>
          </a:p>
          <a:p>
            <a:pPr>
              <a:defRPr sz="2400"/>
            </a:pPr>
            <a:r>
              <a:t>Patent pending</a:t>
            </a:r>
          </a:p>
          <a:p>
            <a:pPr>
              <a:defRPr sz="2400"/>
            </a:pPr>
            <a:r>
              <a:t>Positive feedback from early user testing</a:t>
            </a:r>
          </a:p>
          <a:p>
            <a:pPr>
              <a:defRPr sz="2400"/>
            </a:pPr>
            <a:r>
              <a:t>Launch within 6–8 months after investment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5417A2-8158-40A8-ABBF-27C5D9B84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7641" y="0"/>
            <a:ext cx="3827721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55</TotalTime>
  <Words>476</Words>
  <Application>Microsoft Office PowerPoint</Application>
  <PresentationFormat>Custom</PresentationFormat>
  <Paragraphs>71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Trebuchet MS</vt:lpstr>
      <vt:lpstr>Берлин</vt:lpstr>
      <vt:lpstr>Vibrocapsule Investor Pitch</vt:lpstr>
      <vt:lpstr>1. Market Problem</vt:lpstr>
      <vt:lpstr>2. Our Solution</vt:lpstr>
      <vt:lpstr>3. Unique Selling Points</vt:lpstr>
      <vt:lpstr>4. Market Size &amp; Growth</vt:lpstr>
      <vt:lpstr>5. Revenue Potential</vt:lpstr>
      <vt:lpstr>6. Business Model</vt:lpstr>
      <vt:lpstr>7. Go-to-Market Strategy</vt:lpstr>
      <vt:lpstr>8. Roadmap &amp; Milestones</vt:lpstr>
      <vt:lpstr>9. Investment Ask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Vibrocapsule – Investor Pitch</dc:title>
  <dc:subject/>
  <dc:creator/>
  <cp:keywords/>
  <dc:description>generated using python-pptx</dc:description>
  <cp:lastModifiedBy>Max</cp:lastModifiedBy>
  <cp:revision>21</cp:revision>
  <dcterms:created xsi:type="dcterms:W3CDTF">2013-01-27T09:14:16Z</dcterms:created>
  <dcterms:modified xsi:type="dcterms:W3CDTF">2025-07-24T09:30:44Z</dcterms:modified>
  <cp:category/>
</cp:coreProperties>
</file>