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14630400" cy="8229600"/>
  <p:notesSz cx="8229600" cy="146304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Merriweather" panose="00000500000000000000" pitchFamily="2" charset="-52"/>
      <p:regular r:id="rId19"/>
      <p:bold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47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4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054" y="822960"/>
            <a:ext cx="9601200" cy="3566161"/>
          </a:xfrm>
        </p:spPr>
        <p:txBody>
          <a:bodyPr anchor="b">
            <a:normAutofit/>
          </a:bodyPr>
          <a:lstStyle>
            <a:lvl1pPr algn="l">
              <a:defRPr sz="576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054" y="4612641"/>
            <a:ext cx="7680960" cy="233680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873614" y="10160"/>
            <a:ext cx="4572000" cy="45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29805" y="109855"/>
            <a:ext cx="7296786" cy="7296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82990" y="274320"/>
            <a:ext cx="5943600" cy="5943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03005" y="38734"/>
            <a:ext cx="5823587" cy="5823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414512" y="731522"/>
            <a:ext cx="5212079" cy="521207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141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2960" y="640080"/>
            <a:ext cx="12982574" cy="37490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2" y="4612640"/>
            <a:ext cx="9965052" cy="5486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2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442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anchor="ctr">
            <a:normAutofit/>
          </a:bodyPr>
          <a:lstStyle>
            <a:lvl1pPr algn="l">
              <a:defRPr sz="38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4937760"/>
            <a:ext cx="10243186" cy="225552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5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4" y="822960"/>
            <a:ext cx="10972801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5454" y="4114800"/>
            <a:ext cx="10241280" cy="457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161281"/>
            <a:ext cx="10241280" cy="20218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3638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4114800"/>
            <a:ext cx="10241280" cy="2036880"/>
          </a:xfrm>
        </p:spPr>
        <p:txBody>
          <a:bodyPr anchor="b">
            <a:normAutofit/>
          </a:bodyPr>
          <a:lstStyle>
            <a:lvl1pPr algn="l">
              <a:defRPr sz="38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3" y="6159577"/>
            <a:ext cx="10243188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197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6" y="822960"/>
            <a:ext cx="10972800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5" y="4714241"/>
            <a:ext cx="10241281" cy="125983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974080"/>
            <a:ext cx="10241281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44048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4" y="4714241"/>
            <a:ext cx="10241280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720079"/>
            <a:ext cx="10241281" cy="1473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56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933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2254" y="822960"/>
            <a:ext cx="246888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822960"/>
            <a:ext cx="9387840" cy="637032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6201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4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08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54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656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282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97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751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77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397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019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37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2407920"/>
            <a:ext cx="10241281" cy="2737920"/>
          </a:xfrm>
        </p:spPr>
        <p:txBody>
          <a:bodyPr anchor="b">
            <a:normAutofit/>
          </a:bodyPr>
          <a:lstStyle>
            <a:lvl1pPr algn="l">
              <a:defRPr sz="432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394960"/>
            <a:ext cx="10241280" cy="179832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09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054" y="822961"/>
            <a:ext cx="5925186" cy="433832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760" y="822961"/>
            <a:ext cx="5921375" cy="433831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342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497" y="822960"/>
            <a:ext cx="5579744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054" y="1524635"/>
            <a:ext cx="5925186" cy="363664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4879" y="822960"/>
            <a:ext cx="5598161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854" y="1514474"/>
            <a:ext cx="5915026" cy="363664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774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196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9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014" y="822960"/>
            <a:ext cx="4389120" cy="164592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55" y="822960"/>
            <a:ext cx="7132321" cy="637032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014" y="2651760"/>
            <a:ext cx="4389120" cy="2509520"/>
          </a:xfrm>
        </p:spPr>
        <p:txBody>
          <a:bodyPr anchor="t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131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4" y="1737360"/>
            <a:ext cx="7223760" cy="137160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6814" y="1097280"/>
            <a:ext cx="3937169" cy="5486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74" y="3332480"/>
            <a:ext cx="7225666" cy="2458720"/>
          </a:xfr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124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48363" y="3556000"/>
            <a:ext cx="3578230" cy="385064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054" y="5384799"/>
            <a:ext cx="10241280" cy="18084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822961"/>
            <a:ext cx="10241280" cy="433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85294" y="7406641"/>
            <a:ext cx="192024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054" y="7406641"/>
            <a:ext cx="905256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5841" y="6694171"/>
            <a:ext cx="1370694" cy="8039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4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07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675DE4-B5C2-4CC9-A10A-BA681FD26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954593"/>
            <a:ext cx="7416403" cy="2602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9600" dirty="0" err="1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Vibroplate</a:t>
            </a:r>
            <a:r>
              <a:rPr lang="en-US" sz="96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br>
              <a:rPr lang="uk-UA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</a:br>
            <a:r>
              <a:rPr lang="en-US" sz="36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Smart Appetite Control Gadget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863798" y="3926800"/>
            <a:ext cx="7416403" cy="157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Vibroplate introduces an innovative, non-invasive wearable for appetite control. This AI-enabled gadget offers an ultra-affordable solution for managing hunger effectively. It works by stimulating taste receptors to naturally suppress appetite.</a:t>
            </a:r>
            <a:endParaRPr lang="en-US" sz="19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DFFACB-5E29-4269-901E-98BC2AC43A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0" descr="preencoded.png">
            <a:extLst>
              <a:ext uri="{FF2B5EF4-FFF2-40B4-BE49-F238E27FC236}">
                <a16:creationId xmlns:a16="http://schemas.microsoft.com/office/drawing/2014/main" id="{867D11AC-BAC7-4199-B02D-C244B767D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6977" y="0"/>
            <a:ext cx="5486400" cy="82296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11637" y="559118"/>
            <a:ext cx="8782883" cy="635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Traction &amp; Status: Ready for Launch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5726178" y="1646333"/>
            <a:ext cx="22860" cy="6071116"/>
          </a:xfrm>
          <a:prstGeom prst="roundRect">
            <a:avLst>
              <a:gd name="adj" fmla="val 373590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Shape 2"/>
          <p:cNvSpPr/>
          <p:nvPr/>
        </p:nvSpPr>
        <p:spPr>
          <a:xfrm>
            <a:off x="4921792" y="1863622"/>
            <a:ext cx="609957" cy="22860"/>
          </a:xfrm>
          <a:prstGeom prst="roundRect">
            <a:avLst>
              <a:gd name="adj" fmla="val 373590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5508889" y="1646333"/>
            <a:ext cx="457438" cy="457438"/>
          </a:xfrm>
          <a:prstGeom prst="roundRect">
            <a:avLst>
              <a:gd name="adj" fmla="val 18670"/>
            </a:avLst>
          </a:prstGeom>
          <a:solidFill>
            <a:schemeClr val="bg2">
              <a:lumMod val="50000"/>
            </a:schemeClr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5585148" y="1684433"/>
            <a:ext cx="304919" cy="381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2167757" y="1716222"/>
            <a:ext cx="255317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Prototype Developed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2411604" y="2155801"/>
            <a:ext cx="2309330" cy="950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Initial prototype developed in Ukraine.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943467" y="3083536"/>
            <a:ext cx="609957" cy="22860"/>
          </a:xfrm>
          <a:prstGeom prst="roundRect">
            <a:avLst>
              <a:gd name="adj" fmla="val 373590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0" name="Shape 8"/>
          <p:cNvSpPr/>
          <p:nvPr/>
        </p:nvSpPr>
        <p:spPr>
          <a:xfrm>
            <a:off x="5508889" y="2866247"/>
            <a:ext cx="457438" cy="457438"/>
          </a:xfrm>
          <a:prstGeom prst="roundRect">
            <a:avLst>
              <a:gd name="adj" fmla="val 18670"/>
            </a:avLst>
          </a:prstGeom>
          <a:solidFill>
            <a:schemeClr val="bg2">
              <a:lumMod val="50000"/>
            </a:schemeClr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9"/>
          <p:cNvSpPr/>
          <p:nvPr/>
        </p:nvSpPr>
        <p:spPr>
          <a:xfrm>
            <a:off x="5585148" y="2904347"/>
            <a:ext cx="304919" cy="381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6754283" y="2936137"/>
            <a:ext cx="254174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Patent Filed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6754283" y="3375715"/>
            <a:ext cx="5586889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Intellectual property secured.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921792" y="4135096"/>
            <a:ext cx="609957" cy="22860"/>
          </a:xfrm>
          <a:prstGeom prst="roundRect">
            <a:avLst>
              <a:gd name="adj" fmla="val 373590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5" name="Shape 13"/>
          <p:cNvSpPr/>
          <p:nvPr/>
        </p:nvSpPr>
        <p:spPr>
          <a:xfrm>
            <a:off x="5508889" y="3917807"/>
            <a:ext cx="457438" cy="457438"/>
          </a:xfrm>
          <a:prstGeom prst="roundRect">
            <a:avLst>
              <a:gd name="adj" fmla="val 18670"/>
            </a:avLst>
          </a:prstGeom>
          <a:solidFill>
            <a:schemeClr val="bg2">
              <a:lumMod val="50000"/>
            </a:schemeClr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14"/>
          <p:cNvSpPr/>
          <p:nvPr/>
        </p:nvSpPr>
        <p:spPr>
          <a:xfrm>
            <a:off x="5585148" y="3955907"/>
            <a:ext cx="304919" cy="381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1976781" y="3987697"/>
            <a:ext cx="2744153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Clinical Tests Ongoing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268855" y="4427275"/>
            <a:ext cx="3452079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Validating efficacy and safety.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943467" y="5186656"/>
            <a:ext cx="609957" cy="22860"/>
          </a:xfrm>
          <a:prstGeom prst="roundRect">
            <a:avLst>
              <a:gd name="adj" fmla="val 373590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20" name="Shape 18"/>
          <p:cNvSpPr/>
          <p:nvPr/>
        </p:nvSpPr>
        <p:spPr>
          <a:xfrm>
            <a:off x="5508889" y="4969367"/>
            <a:ext cx="457438" cy="457438"/>
          </a:xfrm>
          <a:prstGeom prst="roundRect">
            <a:avLst>
              <a:gd name="adj" fmla="val 18670"/>
            </a:avLst>
          </a:prstGeom>
          <a:solidFill>
            <a:schemeClr val="bg2">
              <a:lumMod val="50000"/>
            </a:schemeClr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19"/>
          <p:cNvSpPr/>
          <p:nvPr/>
        </p:nvSpPr>
        <p:spPr>
          <a:xfrm>
            <a:off x="5585148" y="5007467"/>
            <a:ext cx="304919" cy="381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4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6754283" y="5039257"/>
            <a:ext cx="2952869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Manufacturing Partners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6754283" y="5478835"/>
            <a:ext cx="5586889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Identified for scaling production.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921792" y="6238216"/>
            <a:ext cx="609957" cy="22860"/>
          </a:xfrm>
          <a:prstGeom prst="roundRect">
            <a:avLst>
              <a:gd name="adj" fmla="val 373590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25" name="Shape 23"/>
          <p:cNvSpPr/>
          <p:nvPr/>
        </p:nvSpPr>
        <p:spPr>
          <a:xfrm>
            <a:off x="5508889" y="6020927"/>
            <a:ext cx="457438" cy="457438"/>
          </a:xfrm>
          <a:prstGeom prst="roundRect">
            <a:avLst>
              <a:gd name="adj" fmla="val 18670"/>
            </a:avLst>
          </a:prstGeom>
          <a:solidFill>
            <a:schemeClr val="bg2">
              <a:lumMod val="50000"/>
            </a:schemeClr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 24"/>
          <p:cNvSpPr/>
          <p:nvPr/>
        </p:nvSpPr>
        <p:spPr>
          <a:xfrm>
            <a:off x="5585148" y="6059027"/>
            <a:ext cx="304919" cy="381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5</a:t>
            </a:r>
            <a:endParaRPr lang="en-US" sz="2400" dirty="0"/>
          </a:p>
        </p:txBody>
      </p:sp>
      <p:sp>
        <p:nvSpPr>
          <p:cNvPr id="27" name="Text 25"/>
          <p:cNvSpPr/>
          <p:nvPr/>
        </p:nvSpPr>
        <p:spPr>
          <a:xfrm>
            <a:off x="2179187" y="6090817"/>
            <a:ext cx="254174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Launch Imminent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1360295" y="6530395"/>
            <a:ext cx="3360639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Ready to launch in 2-3 months.</a:t>
            </a:r>
            <a:endParaRPr lang="en-US" sz="16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CB3A80A-52D5-4483-9852-CEE2ED413D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146B5FC-2588-4907-9F93-81E37C6FB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669" y="0"/>
            <a:ext cx="5486400" cy="82296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6B84ABF-42EB-4A95-874C-0ACE6ADC1D54}"/>
              </a:ext>
            </a:extLst>
          </p:cNvPr>
          <p:cNvSpPr txBox="1">
            <a:spLocks/>
          </p:cNvSpPr>
          <p:nvPr/>
        </p:nvSpPr>
        <p:spPr>
          <a:xfrm>
            <a:off x="-353290" y="0"/>
            <a:ext cx="4129237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5A4F6F-F124-4999-9187-4256248678A8}"/>
              </a:ext>
            </a:extLst>
          </p:cNvPr>
          <p:cNvSpPr txBox="1"/>
          <p:nvPr/>
        </p:nvSpPr>
        <p:spPr>
          <a:xfrm>
            <a:off x="707935" y="1344166"/>
            <a:ext cx="9059063" cy="633211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Merriweather" panose="00000500000000000000" pitchFamily="2" charset="-52"/>
              </a:rPr>
              <a:t>1.  Vladyslav </a:t>
            </a:r>
            <a:r>
              <a:rPr lang="en-US" sz="1600" b="1" dirty="0" err="1">
                <a:latin typeface="Merriweather" panose="00000500000000000000" pitchFamily="2" charset="-52"/>
              </a:rPr>
              <a:t>Vlastopulo</a:t>
            </a:r>
            <a:br>
              <a:rPr lang="en-US" sz="1600" dirty="0">
                <a:latin typeface="Merriweather" panose="00000500000000000000" pitchFamily="2" charset="-52"/>
              </a:rPr>
            </a:br>
            <a:r>
              <a:rPr lang="en-US" sz="1600" dirty="0">
                <a:latin typeface="Merriweather" panose="00000500000000000000" pitchFamily="2" charset="-52"/>
              </a:rPr>
              <a:t>Director of Harvard Marine, professor-consultant. Doctor of technical sciences, author of a number of well-known works, currently specializing in tribological, ecological and biomedical engineering. Scientific director of the project.</a:t>
            </a:r>
            <a:endParaRPr lang="ru-RU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Merriweather" panose="00000500000000000000" pitchFamily="2" charset="-52"/>
              </a:rPr>
              <a:t>2.  Igor </a:t>
            </a:r>
            <a:r>
              <a:rPr lang="en-US" sz="1600" b="1" dirty="0" err="1">
                <a:latin typeface="Merriweather" panose="00000500000000000000" pitchFamily="2" charset="-52"/>
              </a:rPr>
              <a:t>Chaadaev</a:t>
            </a:r>
            <a:br>
              <a:rPr lang="en-US" sz="1600" dirty="0">
                <a:latin typeface="Merriweather" panose="00000500000000000000" pitchFamily="2" charset="-52"/>
              </a:rPr>
            </a:br>
            <a:r>
              <a:rPr lang="en-US" sz="1600" dirty="0">
                <a:latin typeface="Merriweather" panose="00000500000000000000" pitchFamily="2" charset="-52"/>
              </a:rPr>
              <a:t>Research engineer, experiment director, artificial intelligence programmer, electronics engineer, microcontroller programmer, gas analyzer equipment developer.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Merriweather" panose="00000500000000000000" pitchFamily="2" charset="-52"/>
              </a:rPr>
              <a:t>3. Vitaly </a:t>
            </a:r>
            <a:r>
              <a:rPr lang="en-US" sz="1600" b="1" dirty="0" err="1">
                <a:latin typeface="Merriweather" panose="00000500000000000000" pitchFamily="2" charset="-52"/>
              </a:rPr>
              <a:t>Svyryda</a:t>
            </a:r>
            <a:br>
              <a:rPr lang="en-US" sz="1600" dirty="0">
                <a:latin typeface="Merriweather" panose="00000500000000000000" pitchFamily="2" charset="-52"/>
              </a:rPr>
            </a:br>
            <a:r>
              <a:rPr lang="en-US" sz="1600" dirty="0">
                <a:latin typeface="Merriweather" panose="00000500000000000000" pitchFamily="2" charset="-52"/>
              </a:rPr>
              <a:t>General developer of the gas analyzer.</a:t>
            </a:r>
            <a:r>
              <a:rPr lang="ru-RU" sz="1600" dirty="0">
                <a:latin typeface="Merriweather" panose="00000500000000000000" pitchFamily="2" charset="-52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Merriweather" panose="00000500000000000000" pitchFamily="2" charset="-52"/>
              </a:rPr>
              <a:t>4. </a:t>
            </a:r>
            <a:r>
              <a:rPr lang="en-US" sz="1600" b="1" dirty="0">
                <a:latin typeface="Merriweather" panose="00000500000000000000" pitchFamily="2" charset="-52"/>
              </a:rPr>
              <a:t>Andrey Lukashenko</a:t>
            </a:r>
            <a:br>
              <a:rPr lang="en-US" sz="1600" dirty="0">
                <a:latin typeface="Merriweather" panose="00000500000000000000" pitchFamily="2" charset="-52"/>
              </a:rPr>
            </a:br>
            <a:r>
              <a:rPr lang="en-US" sz="1600" dirty="0">
                <a:latin typeface="Merriweather" panose="00000500000000000000" pitchFamily="2" charset="-52"/>
              </a:rPr>
              <a:t>Mathematician, biophysics air engineer.</a:t>
            </a:r>
            <a:endParaRPr lang="ru-RU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Merriweather" panose="00000500000000000000" pitchFamily="2" charset="-52"/>
              </a:rPr>
              <a:t>5. </a:t>
            </a:r>
            <a:r>
              <a:rPr lang="en-US" sz="1600" b="1" dirty="0">
                <a:latin typeface="Merriweather" panose="00000500000000000000" pitchFamily="2" charset="-52"/>
              </a:rPr>
              <a:t>Victor </a:t>
            </a:r>
            <a:r>
              <a:rPr lang="en-US" sz="1600" b="1" dirty="0" err="1">
                <a:latin typeface="Merriweather" panose="00000500000000000000" pitchFamily="2" charset="-52"/>
              </a:rPr>
              <a:t>Michaylov</a:t>
            </a:r>
            <a:br>
              <a:rPr lang="ru-RU" sz="1600" dirty="0">
                <a:latin typeface="Merriweather" panose="00000500000000000000" pitchFamily="2" charset="-52"/>
              </a:rPr>
            </a:br>
            <a:r>
              <a:rPr lang="en-US" sz="1600" dirty="0">
                <a:latin typeface="Merriweather" panose="00000500000000000000" pitchFamily="2" charset="-52"/>
              </a:rPr>
              <a:t>SAAS programmer</a:t>
            </a:r>
            <a:r>
              <a:rPr lang="ru-RU" sz="1600" dirty="0">
                <a:latin typeface="Merriweather" panose="00000500000000000000" pitchFamily="2" charset="-52"/>
              </a:rPr>
              <a:t>, </a:t>
            </a:r>
            <a:r>
              <a:rPr lang="en-US" sz="1600" dirty="0">
                <a:latin typeface="Merriweather" panose="00000500000000000000" pitchFamily="2" charset="-52"/>
              </a:rPr>
              <a:t>IT specialist. </a:t>
            </a:r>
          </a:p>
        </p:txBody>
      </p:sp>
      <p:sp>
        <p:nvSpPr>
          <p:cNvPr id="35" name="Text 0">
            <a:extLst>
              <a:ext uri="{FF2B5EF4-FFF2-40B4-BE49-F238E27FC236}">
                <a16:creationId xmlns:a16="http://schemas.microsoft.com/office/drawing/2014/main" id="{268A869B-9035-4189-9B90-405EC1C26933}"/>
              </a:ext>
            </a:extLst>
          </p:cNvPr>
          <p:cNvSpPr/>
          <p:nvPr/>
        </p:nvSpPr>
        <p:spPr>
          <a:xfrm>
            <a:off x="707935" y="339652"/>
            <a:ext cx="5553670" cy="694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400" dirty="0">
                <a:latin typeface="Merriweather" panose="00000500000000000000" pitchFamily="2" charset="-52"/>
              </a:rPr>
              <a:t>Founder</a:t>
            </a:r>
            <a:endParaRPr lang="en-US" sz="4350" dirty="0">
              <a:latin typeface="Merriweather" panose="00000500000000000000" pitchFamily="2" charset="-52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69DA118-95AE-48A8-8E4E-E117B317B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346468" y="7128142"/>
            <a:ext cx="3034550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CDCB21C5-5FCB-4315-B8DD-7EFD18882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23043"/>
              </p:ext>
            </p:extLst>
          </p:nvPr>
        </p:nvGraphicFramePr>
        <p:xfrm>
          <a:off x="653143" y="1648282"/>
          <a:ext cx="6967294" cy="490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1991">
                  <a:extLst>
                    <a:ext uri="{9D8B030D-6E8A-4147-A177-3AD203B41FA5}">
                      <a16:colId xmlns:a16="http://schemas.microsoft.com/office/drawing/2014/main" val="1148552141"/>
                    </a:ext>
                  </a:extLst>
                </a:gridCol>
                <a:gridCol w="2813538">
                  <a:extLst>
                    <a:ext uri="{9D8B030D-6E8A-4147-A177-3AD203B41FA5}">
                      <a16:colId xmlns:a16="http://schemas.microsoft.com/office/drawing/2014/main" val="3587671933"/>
                    </a:ext>
                  </a:extLst>
                </a:gridCol>
                <a:gridCol w="1661765">
                  <a:extLst>
                    <a:ext uri="{9D8B030D-6E8A-4147-A177-3AD203B41FA5}">
                      <a16:colId xmlns:a16="http://schemas.microsoft.com/office/drawing/2014/main" val="3055627472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erriweather" panose="00000500000000000000" pitchFamily="2" charset="-52"/>
                        </a:rPr>
                        <a:t>1</a:t>
                      </a:r>
                      <a:r>
                        <a:rPr lang="ru-RU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erriweather" panose="00000500000000000000" pitchFamily="2" charset="-52"/>
                        </a:rPr>
                        <a:t>.</a:t>
                      </a:r>
                      <a:r>
                        <a:rPr lang="en-GB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erriweather" panose="00000500000000000000" pitchFamily="2" charset="-52"/>
                        </a:rPr>
                        <a:t> (Coordinator)</a:t>
                      </a:r>
                      <a:endParaRPr lang="en-GB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Merriweather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erriweather" panose="00000500000000000000" pitchFamily="2" charset="-52"/>
                        </a:rPr>
                        <a:t>Harvard Marin LCC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Merriweather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erriweather" panose="00000500000000000000" pitchFamily="2" charset="-52"/>
                        </a:rPr>
                        <a:t>Ukraine</a:t>
                      </a:r>
                      <a:endParaRPr lang="en-GB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Merriweather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48950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C2335F12-E680-4B5A-A566-297002E69ACF}"/>
              </a:ext>
            </a:extLst>
          </p:cNvPr>
          <p:cNvSpPr txBox="1"/>
          <p:nvPr/>
        </p:nvSpPr>
        <p:spPr>
          <a:xfrm>
            <a:off x="653143" y="6677814"/>
            <a:ext cx="6394803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2400" dirty="0">
                <a:effectLst/>
                <a:latin typeface="Merriweather" panose="00000500000000000000" pitchFamily="2" charset="-52"/>
              </a:rPr>
              <a:t>Email: </a:t>
            </a:r>
            <a:r>
              <a:rPr lang="en-US" sz="2400" b="1" dirty="0">
                <a:effectLst/>
                <a:latin typeface="Merriweather" panose="00000500000000000000" pitchFamily="2" charset="-52"/>
              </a:rPr>
              <a:t>vlastopulo0722@gmal.com </a:t>
            </a:r>
            <a:endParaRPr lang="en-US" sz="2400" dirty="0">
              <a:effectLst/>
              <a:latin typeface="Merriweather" panose="00000500000000000000" pitchFamily="2" charset="-52"/>
            </a:endParaRPr>
          </a:p>
          <a:p>
            <a:pPr>
              <a:spcAft>
                <a:spcPts val="1400"/>
              </a:spcAft>
            </a:pPr>
            <a:r>
              <a:rPr lang="en-US" sz="2400" dirty="0">
                <a:effectLst/>
                <a:latin typeface="Merriweather" panose="00000500000000000000" pitchFamily="2" charset="-52"/>
              </a:rPr>
              <a:t>Phone: </a:t>
            </a:r>
            <a:r>
              <a:rPr lang="en-US" sz="2400" b="1" dirty="0">
                <a:effectLst/>
                <a:latin typeface="Merriweather" panose="00000500000000000000" pitchFamily="2" charset="-52"/>
              </a:rPr>
              <a:t>+380-996776823</a:t>
            </a:r>
            <a:endParaRPr lang="en-US" sz="2400" dirty="0">
              <a:effectLst/>
              <a:latin typeface="Merriweather" panose="00000500000000000000" pitchFamily="2" charset="-52"/>
            </a:endParaRPr>
          </a:p>
        </p:txBody>
      </p:sp>
      <p:pic>
        <p:nvPicPr>
          <p:cNvPr id="36" name="Image 0" descr="preencoded.png">
            <a:extLst>
              <a:ext uri="{FF2B5EF4-FFF2-40B4-BE49-F238E27FC236}">
                <a16:creationId xmlns:a16="http://schemas.microsoft.com/office/drawing/2014/main" id="{3C87BB74-6D61-4113-9E90-7104E023B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398E47C-5F78-4DD5-B80B-6D10AB53C3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346468" y="7128142"/>
            <a:ext cx="3034550" cy="850338"/>
          </a:xfrm>
          <a:prstGeom prst="rect">
            <a:avLst/>
          </a:prstGeom>
        </p:spPr>
      </p:pic>
      <p:sp>
        <p:nvSpPr>
          <p:cNvPr id="38" name="Text 0">
            <a:extLst>
              <a:ext uri="{FF2B5EF4-FFF2-40B4-BE49-F238E27FC236}">
                <a16:creationId xmlns:a16="http://schemas.microsoft.com/office/drawing/2014/main" id="{37C68541-A296-4355-BC32-716D39065A9A}"/>
              </a:ext>
            </a:extLst>
          </p:cNvPr>
          <p:cNvSpPr/>
          <p:nvPr/>
        </p:nvSpPr>
        <p:spPr>
          <a:xfrm>
            <a:off x="711637" y="559118"/>
            <a:ext cx="8782883" cy="635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List of participants</a:t>
            </a:r>
            <a:endParaRPr lang="en-US" sz="4000" dirty="0"/>
          </a:p>
        </p:txBody>
      </p:sp>
      <p:sp>
        <p:nvSpPr>
          <p:cNvPr id="39" name="Text 0">
            <a:extLst>
              <a:ext uri="{FF2B5EF4-FFF2-40B4-BE49-F238E27FC236}">
                <a16:creationId xmlns:a16="http://schemas.microsoft.com/office/drawing/2014/main" id="{A3BD4C68-B00E-4EA3-8395-F0A1605B5DF3}"/>
              </a:ext>
            </a:extLst>
          </p:cNvPr>
          <p:cNvSpPr/>
          <p:nvPr/>
        </p:nvSpPr>
        <p:spPr>
          <a:xfrm>
            <a:off x="653143" y="5420366"/>
            <a:ext cx="8782883" cy="635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Contacts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312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970827"/>
            <a:ext cx="74164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Vibroplate: Smart Device for Appetite Control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198" y="3811191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2"/>
          <p:cNvSpPr/>
          <p:nvPr/>
        </p:nvSpPr>
        <p:spPr>
          <a:xfrm>
            <a:off x="7152323" y="3895963"/>
            <a:ext cx="4456628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Wearable Hunger Suppressant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7152323" y="4429482"/>
            <a:ext cx="6614279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 mini device that curbs appetite via taste receptors.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6350198" y="5317927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5"/>
          <p:cNvSpPr/>
          <p:nvPr/>
        </p:nvSpPr>
        <p:spPr>
          <a:xfrm>
            <a:off x="7152323" y="5402699"/>
            <a:ext cx="4228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Affordable and Non-Invasive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7152323" y="5936218"/>
            <a:ext cx="6614279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Ultra-affordable, non-invasive, AI-enabled technology.</a:t>
            </a:r>
            <a:endParaRPr lang="en-US" sz="19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8F53EB-410D-448A-A951-4CF01529C5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50197" y="554722"/>
            <a:ext cx="74164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The Problem: Overeating and </a:t>
            </a:r>
            <a:br>
              <a:rPr lang="uk-UA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</a:b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Portion Control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198" y="3100507"/>
            <a:ext cx="3584853" cy="2242066"/>
          </a:xfrm>
          <a:prstGeom prst="roundRect">
            <a:avLst>
              <a:gd name="adj" fmla="val 4624"/>
            </a:avLst>
          </a:prstGeom>
          <a:solidFill>
            <a:schemeClr val="bg2">
              <a:lumMod val="50000"/>
            </a:schemeClr>
          </a:solidFill>
          <a:ln w="1524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2"/>
          <p:cNvSpPr/>
          <p:nvPr/>
        </p:nvSpPr>
        <p:spPr>
          <a:xfrm>
            <a:off x="6612255" y="3362563"/>
            <a:ext cx="3060740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Widespread Issue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612255" y="3896082"/>
            <a:ext cx="3060740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Millions struggle with overeating and portion control.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1868" y="3100507"/>
            <a:ext cx="3584853" cy="2242066"/>
          </a:xfrm>
          <a:prstGeom prst="roundRect">
            <a:avLst>
              <a:gd name="adj" fmla="val 4624"/>
            </a:avLst>
          </a:prstGeom>
          <a:solidFill>
            <a:schemeClr val="bg2">
              <a:lumMod val="50000"/>
            </a:schemeClr>
          </a:solidFill>
          <a:ln w="1524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5"/>
          <p:cNvSpPr/>
          <p:nvPr/>
        </p:nvSpPr>
        <p:spPr>
          <a:xfrm>
            <a:off x="10443924" y="3362563"/>
            <a:ext cx="3060740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Limited Solutions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10443924" y="3896082"/>
            <a:ext cx="3060740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Most diet solutions are digital or supplement-based.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198" y="5589389"/>
            <a:ext cx="7416403" cy="1452443"/>
          </a:xfrm>
          <a:prstGeom prst="roundRect">
            <a:avLst>
              <a:gd name="adj" fmla="val 7138"/>
            </a:avLst>
          </a:prstGeom>
          <a:solidFill>
            <a:schemeClr val="bg2">
              <a:lumMod val="50000"/>
            </a:schemeClr>
          </a:solidFill>
          <a:ln w="1524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8"/>
          <p:cNvSpPr/>
          <p:nvPr/>
        </p:nvSpPr>
        <p:spPr>
          <a:xfrm>
            <a:off x="6612255" y="5851446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Market Gap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6612255" y="6384965"/>
            <a:ext cx="6892290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No wearable directly targets physical hunger receptors.</a:t>
            </a:r>
            <a:endParaRPr lang="en-US" sz="19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8D373F-37B2-45A9-8DFC-56C2BCE2CD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102593-4258-4333-A916-286BAEDD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96" y="0"/>
            <a:ext cx="459326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888212"/>
            <a:ext cx="7093506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Our Solution: Vibroplate</a:t>
            </a:r>
            <a:endParaRPr lang="en-US" sz="4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198" y="3029664"/>
            <a:ext cx="566618" cy="5666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198" y="3843099"/>
            <a:ext cx="2266474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Taste Receptor Stimulation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6350198" y="4762143"/>
            <a:ext cx="2266474" cy="157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Vibroplate stimulates oral taste receptors before meals.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163" y="3029664"/>
            <a:ext cx="566618" cy="56661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25163" y="3843099"/>
            <a:ext cx="2266474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Natural Satiety Signal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8925163" y="4762143"/>
            <a:ext cx="2266474" cy="157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Generates a slight metallic taste, signaling natural satiety.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0128" y="3029664"/>
            <a:ext cx="566618" cy="5666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0128" y="3843099"/>
            <a:ext cx="2266474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Reduces Food Intake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11500128" y="4762143"/>
            <a:ext cx="2266474" cy="157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Daily use significantly reduces food consumption.</a:t>
            </a:r>
            <a:endParaRPr lang="en-US" sz="19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696DEB-54DF-4799-B332-7333B7D653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94AA90-F14A-4F6F-B479-63232422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192" y="607695"/>
            <a:ext cx="7597616" cy="1380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How It Works: Science Behind Vibroplate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92" y="2319695"/>
            <a:ext cx="1104543" cy="13255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9086" y="2540556"/>
            <a:ext cx="276153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Physical Stimulation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9086" y="3018115"/>
            <a:ext cx="6161723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Activates taste receptors.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92" y="3645218"/>
            <a:ext cx="1104543" cy="132552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9086" y="3866078"/>
            <a:ext cx="276153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Taste Response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9086" y="4343638"/>
            <a:ext cx="6161723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Generates satiety signals.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92" y="4970740"/>
            <a:ext cx="1104543" cy="132552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9086" y="5191601"/>
            <a:ext cx="3198614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Brain Registers Fullness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9086" y="5669161"/>
            <a:ext cx="6161723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Satiety sensed before eating.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92" y="6296263"/>
            <a:ext cx="1104543" cy="132552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09086" y="6517124"/>
            <a:ext cx="276153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Reduced Appetite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2209086" y="6994684"/>
            <a:ext cx="6161723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Leads to lower food intake.</a:t>
            </a:r>
            <a:endParaRPr lang="en-US" sz="17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F40513-EE69-4C51-9A56-7D5DF892B1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3994002"/>
            <a:ext cx="11850410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Market Opportunity: a $250B + Industry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3798" y="5382271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Vast Market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3798" y="6014612"/>
            <a:ext cx="3898940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Global weight-loss market exceeds $250 billion.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576" y="5382271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Target Audience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576" y="6014612"/>
            <a:ext cx="3898940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Wellness consumers, impulse buyers, and app users.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5382271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Viral Potential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6014612"/>
            <a:ext cx="3352325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Ideal for virality on TikTok and Snapchat platforms.</a:t>
            </a:r>
            <a:endParaRPr lang="en-US" sz="19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93AF3D-E3C4-431D-8ED8-A7FABD12A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4A460D-8EAC-40CF-8D7F-5E10228EA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8" r="1419"/>
          <a:stretch/>
        </p:blipFill>
        <p:spPr>
          <a:xfrm>
            <a:off x="0" y="10470"/>
            <a:ext cx="14630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0" descr="preencoded.png">
            <a:extLst>
              <a:ext uri="{FF2B5EF4-FFF2-40B4-BE49-F238E27FC236}">
                <a16:creationId xmlns:a16="http://schemas.microsoft.com/office/drawing/2014/main" id="{573A3811-784B-45B6-AA7F-73ED9B6D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967383"/>
            <a:ext cx="7416403" cy="2313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Business Model: Affordable and Accessible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863798" y="3651409"/>
            <a:ext cx="7416403" cy="2148602"/>
          </a:xfrm>
          <a:prstGeom prst="roundRect">
            <a:avLst>
              <a:gd name="adj" fmla="val 4825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Shape 2"/>
          <p:cNvSpPr/>
          <p:nvPr/>
        </p:nvSpPr>
        <p:spPr>
          <a:xfrm>
            <a:off x="879038" y="3666649"/>
            <a:ext cx="7385923" cy="70604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1125855" y="3822263"/>
            <a:ext cx="3195518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Retail Price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4822627" y="3822263"/>
            <a:ext cx="3195518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$9</a:t>
            </a:r>
            <a:r>
              <a:rPr lang="uk-UA" sz="2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9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879038" y="4372689"/>
            <a:ext cx="7385923" cy="70604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6"/>
          <p:cNvSpPr/>
          <p:nvPr/>
        </p:nvSpPr>
        <p:spPr>
          <a:xfrm>
            <a:off x="1125855" y="4528304"/>
            <a:ext cx="3195518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Cost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4822627" y="4528304"/>
            <a:ext cx="3195518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$</a:t>
            </a:r>
            <a:r>
              <a:rPr lang="uk-UA" sz="2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11</a:t>
            </a:r>
            <a:endParaRPr lang="en-US" sz="2800" dirty="0"/>
          </a:p>
        </p:txBody>
      </p:sp>
      <p:sp>
        <p:nvSpPr>
          <p:cNvPr id="11" name="Shape 8"/>
          <p:cNvSpPr/>
          <p:nvPr/>
        </p:nvSpPr>
        <p:spPr>
          <a:xfrm>
            <a:off x="879038" y="5078730"/>
            <a:ext cx="7385923" cy="70604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2" name="Text 9"/>
          <p:cNvSpPr/>
          <p:nvPr/>
        </p:nvSpPr>
        <p:spPr>
          <a:xfrm>
            <a:off x="1125855" y="5234345"/>
            <a:ext cx="3195518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Margin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4822627" y="5234345"/>
            <a:ext cx="3195518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$</a:t>
            </a:r>
            <a:r>
              <a:rPr lang="uk-UA" sz="2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88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863798" y="6077664"/>
            <a:ext cx="7416403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Our direct-to-consumer approach leverages social media and affiliate resellers. Wholesale and pharmacy partnerships are also viable options for future expansion.</a:t>
            </a:r>
            <a:endParaRPr lang="en-US" sz="19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FF4B08-5652-4019-B70F-9ABCEDB81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7690" y="446008"/>
            <a:ext cx="7742396" cy="506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Financial Ask: Seed Funding for Growth</a:t>
            </a:r>
            <a:endParaRPr lang="en-US" sz="3150" dirty="0"/>
          </a:p>
        </p:txBody>
      </p:sp>
      <p:sp>
        <p:nvSpPr>
          <p:cNvPr id="10" name="Text 7"/>
          <p:cNvSpPr/>
          <p:nvPr/>
        </p:nvSpPr>
        <p:spPr>
          <a:xfrm>
            <a:off x="739570" y="1739504"/>
            <a:ext cx="7922109" cy="2375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We are seeking $150,000 in seed funding. This investment will cover certification, influencer seeding, and tooling for production. We anticipate breaking even at 50,000–60,000 units sold.</a:t>
            </a:r>
            <a:endParaRPr lang="en-US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36692E-A881-402D-910D-33BBFC5C2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FCD92E-2D12-4D35-882A-279841A86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152400"/>
            <a:ext cx="5486400" cy="8229600"/>
          </a:xfrm>
          <a:prstGeom prst="rect">
            <a:avLst/>
          </a:prstGeom>
        </p:spPr>
      </p:pic>
      <p:sp>
        <p:nvSpPr>
          <p:cNvPr id="15" name="Text 0">
            <a:extLst>
              <a:ext uri="{FF2B5EF4-FFF2-40B4-BE49-F238E27FC236}">
                <a16:creationId xmlns:a16="http://schemas.microsoft.com/office/drawing/2014/main" id="{2C4E0711-4B01-4676-9C4A-9A3E619DF312}"/>
              </a:ext>
            </a:extLst>
          </p:cNvPr>
          <p:cNvSpPr/>
          <p:nvPr/>
        </p:nvSpPr>
        <p:spPr>
          <a:xfrm>
            <a:off x="1016198" y="976432"/>
            <a:ext cx="4010978" cy="501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Pricing &amp; Margins</a:t>
            </a:r>
            <a:endParaRPr lang="en-US" sz="3150" dirty="0"/>
          </a:p>
        </p:txBody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723A1B20-C163-4189-9F56-F663158B1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58" y="3104459"/>
            <a:ext cx="7272284" cy="4701218"/>
          </a:xfrm>
          <a:prstGeom prst="rect">
            <a:avLst/>
          </a:prstGeom>
        </p:spPr>
      </p:pic>
      <p:sp>
        <p:nvSpPr>
          <p:cNvPr id="17" name="Text 1">
            <a:extLst>
              <a:ext uri="{FF2B5EF4-FFF2-40B4-BE49-F238E27FC236}">
                <a16:creationId xmlns:a16="http://schemas.microsoft.com/office/drawing/2014/main" id="{712698FA-40FF-4D9F-BFFC-936DF84B69C8}"/>
              </a:ext>
            </a:extLst>
          </p:cNvPr>
          <p:cNvSpPr/>
          <p:nvPr/>
        </p:nvSpPr>
        <p:spPr>
          <a:xfrm>
            <a:off x="4714204" y="4330999"/>
            <a:ext cx="4010978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Retail price: $99</a:t>
            </a:r>
            <a:endParaRPr lang="en-US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D6F9CD88-2EB4-442F-8223-69880C5C8D6E}"/>
              </a:ext>
            </a:extLst>
          </p:cNvPr>
          <p:cNvSpPr/>
          <p:nvPr/>
        </p:nvSpPr>
        <p:spPr>
          <a:xfrm>
            <a:off x="4714204" y="4849400"/>
            <a:ext cx="4206966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Wholesale price: $45–$50</a:t>
            </a:r>
            <a:endParaRPr lang="en-US" dirty="0"/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465E3167-7E06-4884-9403-1C95AD7FE8ED}"/>
              </a:ext>
            </a:extLst>
          </p:cNvPr>
          <p:cNvSpPr/>
          <p:nvPr/>
        </p:nvSpPr>
        <p:spPr>
          <a:xfrm>
            <a:off x="4714203" y="5367800"/>
            <a:ext cx="4518693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Margin potential up to 50%</a:t>
            </a:r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83E171-7D4D-4248-ADD5-0EE6460AB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6416" b="35563"/>
          <a:stretch/>
        </p:blipFill>
        <p:spPr>
          <a:xfrm>
            <a:off x="11748250" y="7415578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3503009"/>
            <a:ext cx="11548705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Our Team: Driving Innovation Forward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3798" y="4891278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Engineering &amp; R&amp;D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3798" y="5523619"/>
            <a:ext cx="3476708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Based in Ukraine, focusing on core technology.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576" y="4891278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Growth &amp; Marketing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576" y="5523619"/>
            <a:ext cx="3085386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Operating from EU and USA for market reach.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4891278"/>
            <a:ext cx="3303984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Strategic Partnerships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5523619"/>
            <a:ext cx="3475831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Collaborating with fitness apps and diet influencers.</a:t>
            </a:r>
            <a:endParaRPr lang="en-US" sz="19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EFD6DD-5F03-4575-9486-11C8DBE79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5BAF33-87E3-4160-B97D-80FF8F948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4630400" cy="2162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</TotalTime>
  <Words>551</Words>
  <Application>Microsoft Office PowerPoint</Application>
  <PresentationFormat>Custom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Merriweather</vt:lpstr>
      <vt:lpstr>Wingdings 3</vt:lpstr>
      <vt:lpstr>Century Gothic</vt:lpstr>
      <vt:lpstr>Сектор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Max</cp:lastModifiedBy>
  <cp:revision>43</cp:revision>
  <dcterms:created xsi:type="dcterms:W3CDTF">2025-06-10T19:32:00Z</dcterms:created>
  <dcterms:modified xsi:type="dcterms:W3CDTF">2025-07-23T10:55:02Z</dcterms:modified>
</cp:coreProperties>
</file>