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</p:sldIdLst>
  <p:sldSz cx="14630400" cy="8229600"/>
  <p:notesSz cx="8229600" cy="146304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Merriweather" panose="00000500000000000000" pitchFamily="2" charset="-52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57" autoAdjust="0"/>
  </p:normalViewPr>
  <p:slideViewPr>
    <p:cSldViewPr snapToGrid="0" snapToObjects="1">
      <p:cViewPr varScale="1">
        <p:scale>
          <a:sx n="90" d="100"/>
          <a:sy n="90" d="100"/>
        </p:scale>
        <p:origin x="66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5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34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82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054" y="822960"/>
            <a:ext cx="9601200" cy="3566161"/>
          </a:xfrm>
        </p:spPr>
        <p:txBody>
          <a:bodyPr anchor="b">
            <a:normAutofit/>
          </a:bodyPr>
          <a:lstStyle>
            <a:lvl1pPr algn="l">
              <a:defRPr sz="576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1054" y="4612641"/>
            <a:ext cx="7680960" cy="233680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9873614" y="10160"/>
            <a:ext cx="4572000" cy="45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329805" y="109855"/>
            <a:ext cx="7296786" cy="72967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682990" y="274320"/>
            <a:ext cx="5943600" cy="5943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803005" y="38734"/>
            <a:ext cx="5823587" cy="5823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414512" y="731522"/>
            <a:ext cx="5212079" cy="521207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81826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2960" y="640080"/>
            <a:ext cx="12982574" cy="374904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2" y="4612640"/>
            <a:ext cx="9965052" cy="54864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92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459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6" y="822960"/>
            <a:ext cx="12070080" cy="3291840"/>
          </a:xfrm>
        </p:spPr>
        <p:txBody>
          <a:bodyPr anchor="ctr">
            <a:normAutofit/>
          </a:bodyPr>
          <a:lstStyle>
            <a:lvl1pPr algn="l">
              <a:defRPr sz="384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4937760"/>
            <a:ext cx="10243186" cy="225552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238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94" y="822960"/>
            <a:ext cx="10972801" cy="3291840"/>
          </a:xfrm>
        </p:spPr>
        <p:txBody>
          <a:bodyPr anchor="ctr">
            <a:normAutofit/>
          </a:bodyPr>
          <a:lstStyle>
            <a:lvl1pPr algn="l">
              <a:defRPr sz="384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5454" y="4114800"/>
            <a:ext cx="10241280" cy="4572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6" y="5161281"/>
            <a:ext cx="10241280" cy="2021838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8174" y="9746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342494" y="3322321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935958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4" y="4114800"/>
            <a:ext cx="10241280" cy="2036880"/>
          </a:xfrm>
        </p:spPr>
        <p:txBody>
          <a:bodyPr anchor="b">
            <a:normAutofit/>
          </a:bodyPr>
          <a:lstStyle>
            <a:lvl1pPr algn="l">
              <a:defRPr sz="384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3" y="6159577"/>
            <a:ext cx="10243188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670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96" y="822960"/>
            <a:ext cx="10972800" cy="3291840"/>
          </a:xfrm>
        </p:spPr>
        <p:txBody>
          <a:bodyPr anchor="ctr">
            <a:normAutofit/>
          </a:bodyPr>
          <a:lstStyle>
            <a:lvl1pPr algn="l">
              <a:defRPr sz="384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1055" y="4714241"/>
            <a:ext cx="10241281" cy="125983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8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5974080"/>
            <a:ext cx="10241281" cy="121920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8174" y="9746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42494" y="3322321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95057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6" y="822960"/>
            <a:ext cx="12070080" cy="329184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1054" y="4714241"/>
            <a:ext cx="10241280" cy="100584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8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5720079"/>
            <a:ext cx="10241281" cy="147320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9547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408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22254" y="822960"/>
            <a:ext cx="246888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822960"/>
            <a:ext cx="9387840" cy="637032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8322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273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40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0267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317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188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181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147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958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1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4" y="2407920"/>
            <a:ext cx="10241281" cy="2737920"/>
          </a:xfrm>
        </p:spPr>
        <p:txBody>
          <a:bodyPr anchor="b">
            <a:normAutofit/>
          </a:bodyPr>
          <a:lstStyle>
            <a:lvl1pPr algn="l">
              <a:defRPr sz="432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6" y="5394960"/>
            <a:ext cx="10241280" cy="179832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6773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1054" y="822961"/>
            <a:ext cx="5925186" cy="433832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9760" y="822961"/>
            <a:ext cx="5921375" cy="433831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1277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6497" y="822960"/>
            <a:ext cx="5579744" cy="691514"/>
          </a:xfrm>
        </p:spPr>
        <p:txBody>
          <a:bodyPr anchor="b">
            <a:noAutofit/>
          </a:bodyPr>
          <a:lstStyle>
            <a:lvl1pPr marL="0" indent="0">
              <a:buNone/>
              <a:defRPr sz="336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1054" y="1524635"/>
            <a:ext cx="5925186" cy="3636646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4879" y="822960"/>
            <a:ext cx="5598161" cy="691514"/>
          </a:xfrm>
        </p:spPr>
        <p:txBody>
          <a:bodyPr anchor="b">
            <a:noAutofit/>
          </a:bodyPr>
          <a:lstStyle>
            <a:lvl1pPr marL="0" indent="0">
              <a:buNone/>
              <a:defRPr sz="336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854" y="1514474"/>
            <a:ext cx="5915026" cy="3636646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222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6196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283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014" y="822960"/>
            <a:ext cx="4389120" cy="1645920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055" y="822960"/>
            <a:ext cx="7132321" cy="637032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014" y="2651760"/>
            <a:ext cx="4389120" cy="2509520"/>
          </a:xfrm>
        </p:spPr>
        <p:txBody>
          <a:bodyPr anchor="t">
            <a:normAutofit/>
          </a:bodyPr>
          <a:lstStyle>
            <a:lvl1pPr marL="0" indent="0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376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74" y="1737360"/>
            <a:ext cx="7223760" cy="1371600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6814" y="1097280"/>
            <a:ext cx="3937169" cy="54864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7374" y="3332480"/>
            <a:ext cx="7225666" cy="2458720"/>
          </a:xfrm>
        </p:spPr>
        <p:txBody>
          <a:bodyPr anchor="t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556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048363" y="3556000"/>
            <a:ext cx="3578230" cy="385064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1054" y="5384799"/>
            <a:ext cx="10241280" cy="18084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822961"/>
            <a:ext cx="10241280" cy="433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85294" y="7406641"/>
            <a:ext cx="1920240" cy="4381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1054" y="7406641"/>
            <a:ext cx="9052560" cy="4381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5841" y="6694171"/>
            <a:ext cx="1370694" cy="8039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4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41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2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50198" y="2014061"/>
            <a:ext cx="7416403" cy="15425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Vibroplate – Product Overview for Partners</a:t>
            </a:r>
            <a:endParaRPr lang="en-US" sz="4850" dirty="0"/>
          </a:p>
        </p:txBody>
      </p:sp>
      <p:sp>
        <p:nvSpPr>
          <p:cNvPr id="4" name="Text 1"/>
          <p:cNvSpPr/>
          <p:nvPr/>
        </p:nvSpPr>
        <p:spPr>
          <a:xfrm>
            <a:off x="6350198" y="3926800"/>
            <a:ext cx="6690393" cy="15792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dirty="0">
                <a:solidFill>
                  <a:srgbClr val="E2E6E9"/>
                </a:solidFill>
                <a:latin typeface="Merriweather" panose="00000500000000000000" pitchFamily="2" charset="-52"/>
                <a:ea typeface="Merriweather" pitchFamily="34" charset="-122"/>
                <a:cs typeface="Merriweather" pitchFamily="34" charset="-120"/>
              </a:rPr>
              <a:t>Welcome, dear partners</a:t>
            </a:r>
            <a:r>
              <a:rPr lang="ru-RU" dirty="0">
                <a:solidFill>
                  <a:srgbClr val="E2E6E9"/>
                </a:solidFill>
                <a:latin typeface="Merriweather" panose="00000500000000000000" pitchFamily="2" charset="-52"/>
                <a:ea typeface="Merriweather" pitchFamily="34" charset="-122"/>
                <a:cs typeface="Merriweather" pitchFamily="34" charset="-120"/>
              </a:rPr>
              <a:t>, </a:t>
            </a:r>
            <a:r>
              <a:rPr lang="en-US" dirty="0">
                <a:effectLst/>
                <a:latin typeface="Merriweather" panose="00000500000000000000" pitchFamily="2" charset="-52"/>
                <a:ea typeface="Times New Roman" panose="02020603050405020304" pitchFamily="18" charset="0"/>
              </a:rPr>
              <a:t>buyers</a:t>
            </a:r>
            <a:r>
              <a:rPr lang="ru-RU" dirty="0">
                <a:effectLst/>
                <a:latin typeface="Merriweather" panose="00000500000000000000" pitchFamily="2" charset="-52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Merriweather" panose="00000500000000000000" pitchFamily="2" charset="-52"/>
                <a:ea typeface="Times New Roman" panose="02020603050405020304" pitchFamily="18" charset="0"/>
              </a:rPr>
              <a:t>end distributors </a:t>
            </a:r>
            <a:r>
              <a:rPr lang="en-US" dirty="0">
                <a:solidFill>
                  <a:srgbClr val="E2E6E9"/>
                </a:solidFill>
                <a:latin typeface="Merriweather" panose="00000500000000000000" pitchFamily="2" charset="-52"/>
                <a:ea typeface="Merriweather" pitchFamily="34" charset="-122"/>
                <a:cs typeface="Merriweather" pitchFamily="34" charset="-120"/>
              </a:rPr>
              <a:t>! </a:t>
            </a:r>
            <a:br>
              <a:rPr lang="en-US" dirty="0">
                <a:solidFill>
                  <a:srgbClr val="E2E6E9"/>
                </a:solidFill>
                <a:latin typeface="Merriweather" panose="00000500000000000000" pitchFamily="2" charset="-52"/>
                <a:ea typeface="Merriweather" pitchFamily="34" charset="-122"/>
                <a:cs typeface="Merriweather" pitchFamily="34" charset="-120"/>
              </a:rPr>
            </a:br>
            <a:r>
              <a:rPr lang="en-US" dirty="0">
                <a:solidFill>
                  <a:srgbClr val="E2E6E9"/>
                </a:solidFill>
                <a:latin typeface="Merriweather" panose="00000500000000000000" pitchFamily="2" charset="-52"/>
                <a:ea typeface="Merriweather" pitchFamily="34" charset="-122"/>
                <a:cs typeface="Merriweather" pitchFamily="34" charset="-120"/>
              </a:rPr>
              <a:t>We're excited to introduce Vibroplate, a revolutionary smart device poised to redefine appetite control and healthy living. This presentation will cover product essentials, market advantages, and partnership opportunities.</a:t>
            </a:r>
          </a:p>
          <a:p>
            <a:pPr marL="0" indent="0" algn="l">
              <a:lnSpc>
                <a:spcPts val="3100"/>
              </a:lnSpc>
              <a:buNone/>
            </a:pPr>
            <a:endParaRPr lang="en-US" sz="1900" dirty="0">
              <a:solidFill>
                <a:srgbClr val="E2E6E9"/>
              </a:solidFill>
              <a:latin typeface="Merriweather" pitchFamily="34" charset="0"/>
            </a:endParaRPr>
          </a:p>
          <a:p>
            <a:pPr marL="0" indent="0" algn="l">
              <a:lnSpc>
                <a:spcPts val="3100"/>
              </a:lnSpc>
              <a:buNone/>
            </a:pPr>
            <a:endParaRPr lang="en-US" sz="19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3DF41E-E49A-4D2C-8D10-D50C15001E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36416" b="35563"/>
          <a:stretch/>
        </p:blipFill>
        <p:spPr>
          <a:xfrm>
            <a:off x="11595850" y="7263178"/>
            <a:ext cx="3034550" cy="850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5B11DE-6DAE-423D-A04A-48088649388C}"/>
              </a:ext>
            </a:extLst>
          </p:cNvPr>
          <p:cNvSpPr txBox="1"/>
          <p:nvPr/>
        </p:nvSpPr>
        <p:spPr>
          <a:xfrm>
            <a:off x="6300768" y="7503681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Presentation for wholesale buyers/distributors </a:t>
            </a:r>
            <a:endParaRPr lang="LID4096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FAB05A-7F68-4F2B-BF7F-556EE8265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D502BB0-9E73-49C6-87BB-773DA6DF1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669" y="0"/>
            <a:ext cx="5486400" cy="8229600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DA6478EB-95EB-4A2C-BC86-B04186E1938D}"/>
              </a:ext>
            </a:extLst>
          </p:cNvPr>
          <p:cNvSpPr txBox="1">
            <a:spLocks/>
          </p:cNvSpPr>
          <p:nvPr/>
        </p:nvSpPr>
        <p:spPr>
          <a:xfrm>
            <a:off x="-353290" y="0"/>
            <a:ext cx="4129237" cy="99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537203-0285-46C1-9D3A-5F2A53FF9B18}"/>
              </a:ext>
            </a:extLst>
          </p:cNvPr>
          <p:cNvSpPr txBox="1"/>
          <p:nvPr/>
        </p:nvSpPr>
        <p:spPr>
          <a:xfrm>
            <a:off x="707935" y="1344166"/>
            <a:ext cx="9059063" cy="6332118"/>
          </a:xfrm>
          <a:prstGeom prst="rect">
            <a:avLst/>
          </a:prstGeom>
          <a:solidFill>
            <a:schemeClr val="bg2">
              <a:lumMod val="75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Merriweather" panose="00000500000000000000" pitchFamily="2" charset="-52"/>
              </a:rPr>
              <a:t>1.  Vladyslav </a:t>
            </a:r>
            <a:r>
              <a:rPr lang="en-US" sz="1600" b="1" dirty="0" err="1">
                <a:latin typeface="Merriweather" panose="00000500000000000000" pitchFamily="2" charset="-52"/>
              </a:rPr>
              <a:t>Vlastopulo</a:t>
            </a:r>
            <a:br>
              <a:rPr lang="en-US" sz="1600" dirty="0">
                <a:latin typeface="Merriweather" panose="00000500000000000000" pitchFamily="2" charset="-52"/>
              </a:rPr>
            </a:br>
            <a:r>
              <a:rPr lang="en-US" sz="1600" dirty="0">
                <a:latin typeface="Merriweather" panose="00000500000000000000" pitchFamily="2" charset="-52"/>
              </a:rPr>
              <a:t>Director of Harvard Marine, professor-consultant. Doctor of technical sciences, author of a number of well-known works, currently specializing in tribological, ecological and biomedical engineering. Scientific director of the project.</a:t>
            </a:r>
            <a:endParaRPr lang="ru-RU" sz="1600" dirty="0">
              <a:latin typeface="Merriweather" panose="00000500000000000000" pitchFamily="2" charset="-52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Merriweather" panose="00000500000000000000" pitchFamily="2" charset="-52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Merriweather" panose="00000500000000000000" pitchFamily="2" charset="-52"/>
              </a:rPr>
              <a:t>2.  Igor </a:t>
            </a:r>
            <a:r>
              <a:rPr lang="en-US" sz="1600" b="1" dirty="0" err="1">
                <a:latin typeface="Merriweather" panose="00000500000000000000" pitchFamily="2" charset="-52"/>
              </a:rPr>
              <a:t>Chaadaev</a:t>
            </a:r>
            <a:br>
              <a:rPr lang="en-US" sz="1600" dirty="0">
                <a:latin typeface="Merriweather" panose="00000500000000000000" pitchFamily="2" charset="-52"/>
              </a:rPr>
            </a:br>
            <a:r>
              <a:rPr lang="en-US" sz="1600" dirty="0">
                <a:latin typeface="Merriweather" panose="00000500000000000000" pitchFamily="2" charset="-52"/>
              </a:rPr>
              <a:t>Research engineer, experiment director, artificial intelligence programmer, electronics engineer, microcontroller programmer, gas analyzer equipment developer.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Merriweather" panose="00000500000000000000" pitchFamily="2" charset="-52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Merriweather" panose="00000500000000000000" pitchFamily="2" charset="-52"/>
              </a:rPr>
              <a:t>3. Vitaly </a:t>
            </a:r>
            <a:r>
              <a:rPr lang="en-US" sz="1600" b="1" dirty="0" err="1">
                <a:latin typeface="Merriweather" panose="00000500000000000000" pitchFamily="2" charset="-52"/>
              </a:rPr>
              <a:t>Svyryda</a:t>
            </a:r>
            <a:br>
              <a:rPr lang="en-US" sz="1600" dirty="0">
                <a:latin typeface="Merriweather" panose="00000500000000000000" pitchFamily="2" charset="-52"/>
              </a:rPr>
            </a:br>
            <a:r>
              <a:rPr lang="en-US" sz="1600" dirty="0">
                <a:latin typeface="Merriweather" panose="00000500000000000000" pitchFamily="2" charset="-52"/>
              </a:rPr>
              <a:t>General developer of the gas analyzer.</a:t>
            </a:r>
            <a:endParaRPr lang="ru-RU" sz="1600" dirty="0">
              <a:latin typeface="Merriweather" panose="00000500000000000000" pitchFamily="2" charset="-52"/>
            </a:endParaRPr>
          </a:p>
          <a:p>
            <a:pPr>
              <a:lnSpc>
                <a:spcPct val="150000"/>
              </a:lnSpc>
            </a:pPr>
            <a:endParaRPr lang="ru-RU" sz="1600" dirty="0">
              <a:latin typeface="Merriweather" panose="00000500000000000000" pitchFamily="2" charset="-52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Merriweather" panose="00000500000000000000" pitchFamily="2" charset="-52"/>
              </a:rPr>
              <a:t>4. </a:t>
            </a:r>
            <a:r>
              <a:rPr lang="en-US" sz="1600" b="1" dirty="0">
                <a:latin typeface="Merriweather" panose="00000500000000000000" pitchFamily="2" charset="-52"/>
              </a:rPr>
              <a:t>Andrey Lukashenko</a:t>
            </a:r>
            <a:br>
              <a:rPr lang="en-US" sz="1600" dirty="0">
                <a:latin typeface="Merriweather" panose="00000500000000000000" pitchFamily="2" charset="-52"/>
              </a:rPr>
            </a:br>
            <a:r>
              <a:rPr lang="en-US" sz="1600" dirty="0">
                <a:latin typeface="Merriweather" panose="00000500000000000000" pitchFamily="2" charset="-52"/>
              </a:rPr>
              <a:t>Mathematician, biophysics air engineer.</a:t>
            </a:r>
            <a:endParaRPr lang="ru-RU" sz="1600" dirty="0">
              <a:latin typeface="Merriweather" panose="00000500000000000000" pitchFamily="2" charset="-52"/>
            </a:endParaRPr>
          </a:p>
          <a:p>
            <a:pPr>
              <a:lnSpc>
                <a:spcPct val="150000"/>
              </a:lnSpc>
            </a:pPr>
            <a:endParaRPr lang="ru-RU" sz="1600" dirty="0">
              <a:latin typeface="Merriweather" panose="00000500000000000000" pitchFamily="2" charset="-52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Merriweather" panose="00000500000000000000" pitchFamily="2" charset="-52"/>
              </a:rPr>
              <a:t>5. </a:t>
            </a:r>
            <a:r>
              <a:rPr lang="en-US" sz="1600" b="1" dirty="0">
                <a:latin typeface="Merriweather" panose="00000500000000000000" pitchFamily="2" charset="-52"/>
              </a:rPr>
              <a:t>Victor </a:t>
            </a:r>
            <a:r>
              <a:rPr lang="en-US" sz="1600" b="1" dirty="0" err="1">
                <a:latin typeface="Merriweather" panose="00000500000000000000" pitchFamily="2" charset="-52"/>
              </a:rPr>
              <a:t>Michaylov</a:t>
            </a:r>
            <a:br>
              <a:rPr lang="ru-RU" sz="1600" dirty="0">
                <a:latin typeface="Merriweather" panose="00000500000000000000" pitchFamily="2" charset="-52"/>
              </a:rPr>
            </a:br>
            <a:r>
              <a:rPr lang="en-US" sz="1600" dirty="0">
                <a:latin typeface="Merriweather" panose="00000500000000000000" pitchFamily="2" charset="-52"/>
              </a:rPr>
              <a:t>SAAS programmer</a:t>
            </a:r>
            <a:r>
              <a:rPr lang="ru-RU" sz="1600" dirty="0">
                <a:latin typeface="Merriweather" panose="00000500000000000000" pitchFamily="2" charset="-52"/>
              </a:rPr>
              <a:t>, </a:t>
            </a:r>
            <a:r>
              <a:rPr lang="en-US" sz="1600" dirty="0">
                <a:latin typeface="Merriweather" panose="00000500000000000000" pitchFamily="2" charset="-52"/>
              </a:rPr>
              <a:t>IT specialist. </a:t>
            </a:r>
          </a:p>
        </p:txBody>
      </p:sp>
      <p:sp>
        <p:nvSpPr>
          <p:cNvPr id="42" name="Text 0">
            <a:extLst>
              <a:ext uri="{FF2B5EF4-FFF2-40B4-BE49-F238E27FC236}">
                <a16:creationId xmlns:a16="http://schemas.microsoft.com/office/drawing/2014/main" id="{CF83BE0A-7300-43BF-9E0F-FE0E99016754}"/>
              </a:ext>
            </a:extLst>
          </p:cNvPr>
          <p:cNvSpPr/>
          <p:nvPr/>
        </p:nvSpPr>
        <p:spPr>
          <a:xfrm>
            <a:off x="707935" y="339652"/>
            <a:ext cx="5553670" cy="694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400" dirty="0">
                <a:latin typeface="Merriweather" panose="00000500000000000000" pitchFamily="2" charset="-52"/>
              </a:rPr>
              <a:t>Founder</a:t>
            </a:r>
            <a:endParaRPr lang="en-US" sz="4350" dirty="0">
              <a:latin typeface="Merriweather" panose="00000500000000000000" pitchFamily="2" charset="-52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47D5ADC-6E91-45D3-BCB3-20EE6396ED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36416" b="35563"/>
          <a:stretch/>
        </p:blipFill>
        <p:spPr>
          <a:xfrm>
            <a:off x="11346468" y="7128142"/>
            <a:ext cx="3034550" cy="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0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F3D953A7-1959-4FEA-A057-1EA32E9D4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563083"/>
              </p:ext>
            </p:extLst>
          </p:nvPr>
        </p:nvGraphicFramePr>
        <p:xfrm>
          <a:off x="653143" y="1648282"/>
          <a:ext cx="6967294" cy="490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1991">
                  <a:extLst>
                    <a:ext uri="{9D8B030D-6E8A-4147-A177-3AD203B41FA5}">
                      <a16:colId xmlns:a16="http://schemas.microsoft.com/office/drawing/2014/main" val="1148552141"/>
                    </a:ext>
                  </a:extLst>
                </a:gridCol>
                <a:gridCol w="2813538">
                  <a:extLst>
                    <a:ext uri="{9D8B030D-6E8A-4147-A177-3AD203B41FA5}">
                      <a16:colId xmlns:a16="http://schemas.microsoft.com/office/drawing/2014/main" val="3587671933"/>
                    </a:ext>
                  </a:extLst>
                </a:gridCol>
                <a:gridCol w="1661765">
                  <a:extLst>
                    <a:ext uri="{9D8B030D-6E8A-4147-A177-3AD203B41FA5}">
                      <a16:colId xmlns:a16="http://schemas.microsoft.com/office/drawing/2014/main" val="3055627472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erriweather" panose="00000500000000000000" pitchFamily="2" charset="-52"/>
                        </a:rPr>
                        <a:t>1</a:t>
                      </a:r>
                      <a:r>
                        <a:rPr lang="ru-RU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erriweather" panose="00000500000000000000" pitchFamily="2" charset="-52"/>
                        </a:rPr>
                        <a:t>.</a:t>
                      </a:r>
                      <a:r>
                        <a:rPr lang="en-GB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erriweather" panose="00000500000000000000" pitchFamily="2" charset="-52"/>
                        </a:rPr>
                        <a:t> (Coordinator)</a:t>
                      </a:r>
                      <a:endParaRPr lang="en-GB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Merriweather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erriweather" panose="00000500000000000000" pitchFamily="2" charset="-52"/>
                        </a:rPr>
                        <a:t>Harvard Marin LCC</a:t>
                      </a:r>
                      <a:endParaRPr lang="en-US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Merriweather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erriweather" panose="00000500000000000000" pitchFamily="2" charset="-52"/>
                        </a:rPr>
                        <a:t>Ukraine</a:t>
                      </a:r>
                      <a:endParaRPr lang="en-GB" sz="20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Merriweather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970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4895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74AA262-9316-4B8A-93AF-176BC485C5A0}"/>
              </a:ext>
            </a:extLst>
          </p:cNvPr>
          <p:cNvSpPr txBox="1"/>
          <p:nvPr/>
        </p:nvSpPr>
        <p:spPr>
          <a:xfrm>
            <a:off x="653143" y="6677814"/>
            <a:ext cx="6394803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400"/>
              </a:spcAft>
            </a:pPr>
            <a:r>
              <a:rPr lang="en-US" sz="2400" dirty="0">
                <a:effectLst/>
                <a:latin typeface="Merriweather" panose="00000500000000000000" pitchFamily="2" charset="-52"/>
              </a:rPr>
              <a:t>Email: </a:t>
            </a:r>
            <a:r>
              <a:rPr lang="en-US" sz="2400" b="1" dirty="0">
                <a:effectLst/>
                <a:latin typeface="Merriweather" panose="00000500000000000000" pitchFamily="2" charset="-52"/>
              </a:rPr>
              <a:t>vlastopulo0722@gmal.com </a:t>
            </a:r>
            <a:endParaRPr lang="en-US" sz="2400" dirty="0">
              <a:effectLst/>
              <a:latin typeface="Merriweather" panose="00000500000000000000" pitchFamily="2" charset="-52"/>
            </a:endParaRPr>
          </a:p>
          <a:p>
            <a:pPr>
              <a:spcAft>
                <a:spcPts val="1400"/>
              </a:spcAft>
            </a:pPr>
            <a:r>
              <a:rPr lang="en-US" sz="2400" dirty="0">
                <a:effectLst/>
                <a:latin typeface="Merriweather" panose="00000500000000000000" pitchFamily="2" charset="-52"/>
              </a:rPr>
              <a:t>Phone: </a:t>
            </a:r>
            <a:r>
              <a:rPr lang="en-US" sz="2400" b="1" dirty="0">
                <a:effectLst/>
                <a:latin typeface="Merriweather" panose="00000500000000000000" pitchFamily="2" charset="-52"/>
              </a:rPr>
              <a:t>+380-996776823</a:t>
            </a:r>
            <a:endParaRPr lang="en-US" sz="2400" dirty="0">
              <a:effectLst/>
              <a:latin typeface="Merriweather" panose="00000500000000000000" pitchFamily="2" charset="-52"/>
            </a:endParaRPr>
          </a:p>
        </p:txBody>
      </p:sp>
      <p:pic>
        <p:nvPicPr>
          <p:cNvPr id="18" name="Image 0" descr="preencoded.png">
            <a:extLst>
              <a:ext uri="{FF2B5EF4-FFF2-40B4-BE49-F238E27FC236}">
                <a16:creationId xmlns:a16="http://schemas.microsoft.com/office/drawing/2014/main" id="{2BC29BFA-8361-45B7-9CB2-B94E5AE08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637F415-FC3A-4B3D-8B4F-D996E5AF3F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36416" b="35563"/>
          <a:stretch/>
        </p:blipFill>
        <p:spPr>
          <a:xfrm>
            <a:off x="11346468" y="7128142"/>
            <a:ext cx="3034550" cy="850338"/>
          </a:xfrm>
          <a:prstGeom prst="rect">
            <a:avLst/>
          </a:prstGeom>
        </p:spPr>
      </p:pic>
      <p:sp>
        <p:nvSpPr>
          <p:cNvPr id="20" name="Text 0">
            <a:extLst>
              <a:ext uri="{FF2B5EF4-FFF2-40B4-BE49-F238E27FC236}">
                <a16:creationId xmlns:a16="http://schemas.microsoft.com/office/drawing/2014/main" id="{2208B5E4-4FEF-48E2-8F0A-CEC1106DD94F}"/>
              </a:ext>
            </a:extLst>
          </p:cNvPr>
          <p:cNvSpPr/>
          <p:nvPr/>
        </p:nvSpPr>
        <p:spPr>
          <a:xfrm>
            <a:off x="711637" y="559118"/>
            <a:ext cx="8782883" cy="635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List of participants</a:t>
            </a:r>
            <a:endParaRPr lang="en-US" sz="4000" dirty="0"/>
          </a:p>
        </p:txBody>
      </p:sp>
      <p:sp>
        <p:nvSpPr>
          <p:cNvPr id="21" name="Text 0">
            <a:extLst>
              <a:ext uri="{FF2B5EF4-FFF2-40B4-BE49-F238E27FC236}">
                <a16:creationId xmlns:a16="http://schemas.microsoft.com/office/drawing/2014/main" id="{74CFE7E0-D7AD-4BD8-BF93-7F64ACC3F4A1}"/>
              </a:ext>
            </a:extLst>
          </p:cNvPr>
          <p:cNvSpPr/>
          <p:nvPr/>
        </p:nvSpPr>
        <p:spPr>
          <a:xfrm>
            <a:off x="653143" y="5420366"/>
            <a:ext cx="8782883" cy="635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Contacts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469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763548"/>
            <a:ext cx="7416403" cy="13885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Introducing Vibroplate: Smart Appetite Control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863798" y="2485192"/>
            <a:ext cx="499824" cy="499824"/>
          </a:xfrm>
          <a:prstGeom prst="roundRect">
            <a:avLst>
              <a:gd name="adj" fmla="val 18667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2"/>
          <p:cNvSpPr/>
          <p:nvPr/>
        </p:nvSpPr>
        <p:spPr>
          <a:xfrm>
            <a:off x="1585674" y="2561511"/>
            <a:ext cx="2776776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Smart Device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585674" y="3041809"/>
            <a:ext cx="6694527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Advanced tech for appetite reduction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863798" y="3841433"/>
            <a:ext cx="499824" cy="499824"/>
          </a:xfrm>
          <a:prstGeom prst="roundRect">
            <a:avLst>
              <a:gd name="adj" fmla="val 18667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5"/>
          <p:cNvSpPr/>
          <p:nvPr/>
        </p:nvSpPr>
        <p:spPr>
          <a:xfrm>
            <a:off x="1585674" y="3917752"/>
            <a:ext cx="2776776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Controls Cravings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585674" y="4398050"/>
            <a:ext cx="6694527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Helps manage food desires naturally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863798" y="5197673"/>
            <a:ext cx="499824" cy="499824"/>
          </a:xfrm>
          <a:prstGeom prst="roundRect">
            <a:avLst>
              <a:gd name="adj" fmla="val 18667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 8"/>
          <p:cNvSpPr/>
          <p:nvPr/>
        </p:nvSpPr>
        <p:spPr>
          <a:xfrm>
            <a:off x="1585674" y="5273993"/>
            <a:ext cx="2776776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Ultra-Affordable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585674" y="5754291"/>
            <a:ext cx="6694527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Low entry cost for consumers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863798" y="6553914"/>
            <a:ext cx="499824" cy="499824"/>
          </a:xfrm>
          <a:prstGeom prst="roundRect">
            <a:avLst>
              <a:gd name="adj" fmla="val 18667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 11"/>
          <p:cNvSpPr/>
          <p:nvPr/>
        </p:nvSpPr>
        <p:spPr>
          <a:xfrm>
            <a:off x="1585674" y="6630233"/>
            <a:ext cx="2776776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Low-Risk Entry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1585674" y="7110532"/>
            <a:ext cx="6694527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Easy addition to product lines</a:t>
            </a:r>
            <a:endParaRPr lang="en-US" sz="17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347844-F289-442D-98CD-D825B6DA8E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70000" contrast="-70000"/>
          </a:blip>
          <a:srcRect t="36416" b="35563"/>
          <a:stretch/>
        </p:blipFill>
        <p:spPr>
          <a:xfrm>
            <a:off x="11595850" y="7263178"/>
            <a:ext cx="3034550" cy="8503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1314926"/>
            <a:ext cx="6170771" cy="7712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What is Vibroplate?</a:t>
            </a:r>
            <a:endParaRPr lang="en-US" sz="4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98" y="2456378"/>
            <a:ext cx="616982" cy="61698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89271" y="2602825"/>
            <a:ext cx="3919180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Taste-Receptor Stimulator</a:t>
            </a:r>
            <a:endParaRPr lang="en-US" sz="2400" dirty="0"/>
          </a:p>
        </p:txBody>
      </p:sp>
      <p:sp>
        <p:nvSpPr>
          <p:cNvPr id="6" name="Text 2"/>
          <p:cNvSpPr/>
          <p:nvPr/>
        </p:nvSpPr>
        <p:spPr>
          <a:xfrm>
            <a:off x="1789271" y="3136344"/>
            <a:ext cx="6490930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Worn comfortably under the chin</a:t>
            </a:r>
            <a:endParaRPr lang="en-US" sz="1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798" y="4148138"/>
            <a:ext cx="616982" cy="61698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89271" y="4294584"/>
            <a:ext cx="3085386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Induces Satiety</a:t>
            </a:r>
            <a:endParaRPr lang="en-US" sz="2400" dirty="0"/>
          </a:p>
        </p:txBody>
      </p:sp>
      <p:sp>
        <p:nvSpPr>
          <p:cNvPr id="9" name="Text 4"/>
          <p:cNvSpPr/>
          <p:nvPr/>
        </p:nvSpPr>
        <p:spPr>
          <a:xfrm>
            <a:off x="1789271" y="4828103"/>
            <a:ext cx="6490930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Creates fullness feeling before meals</a:t>
            </a:r>
            <a:endParaRPr lang="en-US" sz="19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798" y="5839897"/>
            <a:ext cx="616982" cy="61698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89271" y="5986343"/>
            <a:ext cx="3085386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Optimal Use</a:t>
            </a:r>
            <a:endParaRPr lang="en-US" sz="2400" dirty="0"/>
          </a:p>
        </p:txBody>
      </p:sp>
      <p:sp>
        <p:nvSpPr>
          <p:cNvPr id="12" name="Text 6"/>
          <p:cNvSpPr/>
          <p:nvPr/>
        </p:nvSpPr>
        <p:spPr>
          <a:xfrm>
            <a:off x="1789271" y="6519863"/>
            <a:ext cx="6490930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1–3 times daily before eating</a:t>
            </a:r>
            <a:endParaRPr lang="en-US" sz="19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CA7773-37E5-44A2-8078-04999B9B65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36416" b="35563"/>
          <a:stretch/>
        </p:blipFill>
        <p:spPr>
          <a:xfrm>
            <a:off x="11346468" y="7128142"/>
            <a:ext cx="3034550" cy="8503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1192411"/>
            <a:ext cx="7416403" cy="15425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Key Benefits: Safe &amp; Effective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863798" y="3105150"/>
            <a:ext cx="3584734" cy="2232779"/>
          </a:xfrm>
          <a:prstGeom prst="roundRect">
            <a:avLst>
              <a:gd name="adj" fmla="val 4643"/>
            </a:avLst>
          </a:prstGeom>
          <a:solidFill>
            <a:schemeClr val="bg2">
              <a:lumMod val="50000"/>
            </a:schemeClr>
          </a:solidFill>
          <a:ln w="15240">
            <a:solidFill>
              <a:schemeClr val="accent1">
                <a:lumMod val="50000"/>
              </a:schemeClr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2"/>
          <p:cNvSpPr/>
          <p:nvPr/>
        </p:nvSpPr>
        <p:spPr>
          <a:xfrm>
            <a:off x="1125855" y="3367207"/>
            <a:ext cx="3060621" cy="771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No Drugs, No Supplements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125855" y="4286250"/>
            <a:ext cx="3060621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Natural approach to appetite control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4695349" y="3105150"/>
            <a:ext cx="3584853" cy="2232779"/>
          </a:xfrm>
          <a:prstGeom prst="roundRect">
            <a:avLst>
              <a:gd name="adj" fmla="val 4643"/>
            </a:avLst>
          </a:prstGeom>
          <a:solidFill>
            <a:schemeClr val="bg2">
              <a:lumMod val="50000"/>
            </a:schemeClr>
          </a:solidFill>
          <a:ln w="15240">
            <a:solidFill>
              <a:schemeClr val="accent1">
                <a:lumMod val="50000"/>
              </a:schemeClr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5"/>
          <p:cNvSpPr/>
          <p:nvPr/>
        </p:nvSpPr>
        <p:spPr>
          <a:xfrm>
            <a:off x="4957405" y="3367207"/>
            <a:ext cx="3060740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Biological Feedback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4957405" y="3900726"/>
            <a:ext cx="3060740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Works via taste and brain connection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863798" y="5584746"/>
            <a:ext cx="7416403" cy="1452443"/>
          </a:xfrm>
          <a:prstGeom prst="roundRect">
            <a:avLst>
              <a:gd name="adj" fmla="val 7138"/>
            </a:avLst>
          </a:prstGeom>
          <a:solidFill>
            <a:schemeClr val="bg2">
              <a:lumMod val="50000"/>
            </a:schemeClr>
          </a:solidFill>
          <a:ln w="15240">
            <a:solidFill>
              <a:schemeClr val="accent1">
                <a:lumMod val="50000"/>
              </a:schemeClr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 8"/>
          <p:cNvSpPr/>
          <p:nvPr/>
        </p:nvSpPr>
        <p:spPr>
          <a:xfrm>
            <a:off x="1125855" y="5846802"/>
            <a:ext cx="3085386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Safe, Silent, Discreet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1125855" y="6380321"/>
            <a:ext cx="6892290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User-friendly and inconspicuous</a:t>
            </a:r>
            <a:endParaRPr lang="en-US" sz="19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170E66B-7568-4787-9116-39AEE18AA8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70000" contrast="-70000"/>
          </a:blip>
          <a:srcRect t="36416" b="35563"/>
          <a:stretch/>
        </p:blipFill>
        <p:spPr>
          <a:xfrm>
            <a:off x="11595850" y="7263178"/>
            <a:ext cx="3034550" cy="8503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4630400" cy="21596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3057049"/>
            <a:ext cx="11179266" cy="539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50"/>
              </a:lnSpc>
              <a:buNone/>
            </a:pPr>
            <a:r>
              <a:rPr lang="en-US" sz="34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Pricing &amp; Margins: High ROI Potential</a:t>
            </a:r>
            <a:endParaRPr lang="en-US" sz="3400" dirty="0"/>
          </a:p>
        </p:txBody>
      </p:sp>
      <p:sp>
        <p:nvSpPr>
          <p:cNvPr id="4" name="Text 1"/>
          <p:cNvSpPr/>
          <p:nvPr/>
        </p:nvSpPr>
        <p:spPr>
          <a:xfrm>
            <a:off x="863798" y="3942398"/>
            <a:ext cx="6343412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44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$9</a:t>
            </a:r>
            <a:r>
              <a:rPr lang="ru-RU" sz="44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9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2955608" y="4728329"/>
            <a:ext cx="2159675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Retail Price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863798" y="5101828"/>
            <a:ext cx="6343412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Attractive consumer price point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5864432" y="3942398"/>
            <a:ext cx="6343531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44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$4</a:t>
            </a:r>
            <a:r>
              <a:rPr lang="ru-RU" sz="44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4</a:t>
            </a:r>
            <a:r>
              <a:rPr lang="en-US" sz="44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–$5</a:t>
            </a:r>
            <a:r>
              <a:rPr lang="ru-RU" sz="44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5</a:t>
            </a:r>
            <a:endParaRPr lang="en-US" sz="4450" dirty="0"/>
          </a:p>
        </p:txBody>
      </p:sp>
      <p:sp>
        <p:nvSpPr>
          <p:cNvPr id="8" name="Text 5"/>
          <p:cNvSpPr/>
          <p:nvPr/>
        </p:nvSpPr>
        <p:spPr>
          <a:xfrm>
            <a:off x="7956360" y="4728329"/>
            <a:ext cx="2159675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Wholesale Price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5864432" y="5101828"/>
            <a:ext cx="6343531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Competitive partner pricing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863798" y="5896332"/>
            <a:ext cx="6343412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44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High</a:t>
            </a:r>
            <a:endParaRPr lang="en-US" sz="4450" dirty="0"/>
          </a:p>
        </p:txBody>
      </p:sp>
      <p:sp>
        <p:nvSpPr>
          <p:cNvPr id="11" name="Text 8"/>
          <p:cNvSpPr/>
          <p:nvPr/>
        </p:nvSpPr>
        <p:spPr>
          <a:xfrm>
            <a:off x="2955608" y="6682264"/>
            <a:ext cx="2159675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B2C Potential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863798" y="7055763"/>
            <a:ext cx="6343412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Significant volume opportunities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5864432" y="5896332"/>
            <a:ext cx="6343531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44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Bundles</a:t>
            </a:r>
            <a:endParaRPr lang="en-US" sz="4450" dirty="0"/>
          </a:p>
        </p:txBody>
      </p:sp>
      <p:sp>
        <p:nvSpPr>
          <p:cNvPr id="14" name="Text 11"/>
          <p:cNvSpPr/>
          <p:nvPr/>
        </p:nvSpPr>
        <p:spPr>
          <a:xfrm>
            <a:off x="7956360" y="6682264"/>
            <a:ext cx="2159675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Versatile Product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5864432" y="7055763"/>
            <a:ext cx="6343531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Ideal for kits or product bundles</a:t>
            </a:r>
            <a:endParaRPr lang="en-US" sz="135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3C129C5-AE2B-4EE4-8356-A2B1C1B1BA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36416" b="35563"/>
          <a:stretch/>
        </p:blipFill>
        <p:spPr>
          <a:xfrm>
            <a:off x="11595850" y="7263178"/>
            <a:ext cx="3034550" cy="8503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D01A03C-21BD-4F6C-A58D-36D948C56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9" name="Text 0">
            <a:extLst>
              <a:ext uri="{FF2B5EF4-FFF2-40B4-BE49-F238E27FC236}">
                <a16:creationId xmlns:a16="http://schemas.microsoft.com/office/drawing/2014/main" id="{ADA776AD-9E10-4851-89C0-F169B5996E5B}"/>
              </a:ext>
            </a:extLst>
          </p:cNvPr>
          <p:cNvSpPr/>
          <p:nvPr/>
        </p:nvSpPr>
        <p:spPr>
          <a:xfrm>
            <a:off x="863798" y="824032"/>
            <a:ext cx="4010978" cy="501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Pricing &amp; Margins</a:t>
            </a:r>
            <a:endParaRPr lang="en-US" sz="3150" dirty="0"/>
          </a:p>
        </p:txBody>
      </p:sp>
      <p:pic>
        <p:nvPicPr>
          <p:cNvPr id="20" name="Image 0" descr="preencoded.png">
            <a:extLst>
              <a:ext uri="{FF2B5EF4-FFF2-40B4-BE49-F238E27FC236}">
                <a16:creationId xmlns:a16="http://schemas.microsoft.com/office/drawing/2014/main" id="{E2DA3E37-E159-42CD-95F1-A17CF2B53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98" y="1646277"/>
            <a:ext cx="7272284" cy="5616901"/>
          </a:xfrm>
          <a:prstGeom prst="rect">
            <a:avLst/>
          </a:prstGeom>
        </p:spPr>
      </p:pic>
      <p:sp>
        <p:nvSpPr>
          <p:cNvPr id="21" name="Text 1">
            <a:extLst>
              <a:ext uri="{FF2B5EF4-FFF2-40B4-BE49-F238E27FC236}">
                <a16:creationId xmlns:a16="http://schemas.microsoft.com/office/drawing/2014/main" id="{8F124C4C-092A-4BB1-8B7F-8F80660086E3}"/>
              </a:ext>
            </a:extLst>
          </p:cNvPr>
          <p:cNvSpPr/>
          <p:nvPr/>
        </p:nvSpPr>
        <p:spPr>
          <a:xfrm>
            <a:off x="4968208" y="1886784"/>
            <a:ext cx="4010978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Retail price: $99</a:t>
            </a:r>
            <a:endParaRPr lang="en-US" dirty="0"/>
          </a:p>
        </p:txBody>
      </p:sp>
      <p:sp>
        <p:nvSpPr>
          <p:cNvPr id="22" name="Text 2">
            <a:extLst>
              <a:ext uri="{FF2B5EF4-FFF2-40B4-BE49-F238E27FC236}">
                <a16:creationId xmlns:a16="http://schemas.microsoft.com/office/drawing/2014/main" id="{A428CAC4-F2C1-4F62-AF85-4F2A25312AB0}"/>
              </a:ext>
            </a:extLst>
          </p:cNvPr>
          <p:cNvSpPr/>
          <p:nvPr/>
        </p:nvSpPr>
        <p:spPr>
          <a:xfrm>
            <a:off x="4968208" y="2405185"/>
            <a:ext cx="4206966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Wholesale price: $45–$50</a:t>
            </a:r>
            <a:endParaRPr lang="en-US" dirty="0"/>
          </a:p>
        </p:txBody>
      </p:sp>
      <p:sp>
        <p:nvSpPr>
          <p:cNvPr id="23" name="Text 3">
            <a:extLst>
              <a:ext uri="{FF2B5EF4-FFF2-40B4-BE49-F238E27FC236}">
                <a16:creationId xmlns:a16="http://schemas.microsoft.com/office/drawing/2014/main" id="{AA8B4425-B14E-4A61-A482-35246BFF64C1}"/>
              </a:ext>
            </a:extLst>
          </p:cNvPr>
          <p:cNvSpPr/>
          <p:nvPr/>
        </p:nvSpPr>
        <p:spPr>
          <a:xfrm>
            <a:off x="4968207" y="2923585"/>
            <a:ext cx="4518693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Margin potential up to 50%</a:t>
            </a:r>
            <a:endParaRPr lang="en-US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0A5B73A-15B3-4A32-859D-55CE26B63C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6416" b="35563"/>
          <a:stretch/>
        </p:blipFill>
        <p:spPr>
          <a:xfrm>
            <a:off x="11595850" y="7263178"/>
            <a:ext cx="3034550" cy="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6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3090920"/>
            <a:ext cx="6170771" cy="7712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Ideal Sales Channels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3798" y="4479189"/>
            <a:ext cx="3085386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Retail Locations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3798" y="5111530"/>
            <a:ext cx="3898940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Wellness shops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3798" y="5592662"/>
            <a:ext cx="3898940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Pharmacies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3803542" y="4479189"/>
            <a:ext cx="3085386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Digital Platforms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3803542" y="5111530"/>
            <a:ext cx="3898940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TikTok / Snapchat stores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3803542" y="5592662"/>
            <a:ext cx="3898940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Affiliate dropship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7574563" y="4479189"/>
            <a:ext cx="3085386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Specialty Sales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7574563" y="5111530"/>
            <a:ext cx="3898940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Impulse-buy stands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7574562" y="5592662"/>
            <a:ext cx="4499673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Subscription add-on to diet apps</a:t>
            </a:r>
            <a:endParaRPr lang="en-US" sz="19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52A959-A251-4DB6-BE03-86A09943CD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36416" b="35563"/>
          <a:stretch/>
        </p:blipFill>
        <p:spPr>
          <a:xfrm>
            <a:off x="11595850" y="7263178"/>
            <a:ext cx="3034550" cy="850338"/>
          </a:xfrm>
          <a:prstGeom prst="rect">
            <a:avLst/>
          </a:prstGeom>
        </p:spPr>
      </p:pic>
      <p:pic>
        <p:nvPicPr>
          <p:cNvPr id="13" name="Image 0" descr="preencoded.png">
            <a:extLst>
              <a:ext uri="{FF2B5EF4-FFF2-40B4-BE49-F238E27FC236}">
                <a16:creationId xmlns:a16="http://schemas.microsoft.com/office/drawing/2014/main" id="{683E0A36-F450-4141-BD94-BBA6733BF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529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627852" y="2369614"/>
            <a:ext cx="30480" cy="4026575"/>
          </a:xfrm>
          <a:prstGeom prst="roundRect">
            <a:avLst>
              <a:gd name="adj" fmla="val 340122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5" name="Shape 2"/>
          <p:cNvSpPr/>
          <p:nvPr/>
        </p:nvSpPr>
        <p:spPr>
          <a:xfrm>
            <a:off x="6875026" y="2632027"/>
            <a:ext cx="740450" cy="30480"/>
          </a:xfrm>
          <a:prstGeom prst="roundRect">
            <a:avLst>
              <a:gd name="adj" fmla="val 340122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6" name="Shape 3"/>
          <p:cNvSpPr/>
          <p:nvPr/>
        </p:nvSpPr>
        <p:spPr>
          <a:xfrm>
            <a:off x="6350198" y="2369614"/>
            <a:ext cx="555308" cy="555308"/>
          </a:xfrm>
          <a:prstGeom prst="roundRect">
            <a:avLst>
              <a:gd name="adj" fmla="val 18669"/>
            </a:avLst>
          </a:prstGeom>
          <a:solidFill>
            <a:schemeClr val="bg2">
              <a:lumMod val="50000"/>
            </a:schemeClr>
          </a:solidFill>
          <a:ln w="15240">
            <a:solidFill>
              <a:schemeClr val="accent1">
                <a:lumMod val="50000"/>
              </a:schemeClr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770" y="2415869"/>
            <a:ext cx="370165" cy="46279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861935" y="2454386"/>
            <a:ext cx="3085386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Marketing Assets</a:t>
            </a:r>
            <a:endParaRPr lang="en-US" sz="2400" dirty="0"/>
          </a:p>
        </p:txBody>
      </p:sp>
      <p:sp>
        <p:nvSpPr>
          <p:cNvPr id="9" name="Text 5"/>
          <p:cNvSpPr/>
          <p:nvPr/>
        </p:nvSpPr>
        <p:spPr>
          <a:xfrm>
            <a:off x="7861935" y="2987905"/>
            <a:ext cx="5904667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Ready-to-use visuals and content</a:t>
            </a:r>
            <a:endParaRPr lang="en-US" sz="1900" dirty="0"/>
          </a:p>
        </p:txBody>
      </p:sp>
      <p:sp>
        <p:nvSpPr>
          <p:cNvPr id="10" name="Shape 6"/>
          <p:cNvSpPr/>
          <p:nvPr/>
        </p:nvSpPr>
        <p:spPr>
          <a:xfrm>
            <a:off x="6875026" y="4138763"/>
            <a:ext cx="740450" cy="30480"/>
          </a:xfrm>
          <a:prstGeom prst="roundRect">
            <a:avLst>
              <a:gd name="adj" fmla="val 340122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1" name="Shape 7"/>
          <p:cNvSpPr/>
          <p:nvPr/>
        </p:nvSpPr>
        <p:spPr>
          <a:xfrm>
            <a:off x="6350198" y="3876350"/>
            <a:ext cx="555308" cy="555308"/>
          </a:xfrm>
          <a:prstGeom prst="roundRect">
            <a:avLst>
              <a:gd name="adj" fmla="val 18669"/>
            </a:avLst>
          </a:prstGeom>
          <a:solidFill>
            <a:schemeClr val="bg2">
              <a:lumMod val="50000"/>
            </a:schemeClr>
          </a:solidFill>
          <a:ln w="15240">
            <a:solidFill>
              <a:schemeClr val="accent1">
                <a:lumMod val="50000"/>
              </a:schemeClr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770" y="3922605"/>
            <a:ext cx="370165" cy="462796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861935" y="3961122"/>
            <a:ext cx="3085386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Customization</a:t>
            </a:r>
            <a:endParaRPr lang="en-US" sz="2400" dirty="0"/>
          </a:p>
        </p:txBody>
      </p:sp>
      <p:sp>
        <p:nvSpPr>
          <p:cNvPr id="14" name="Text 9"/>
          <p:cNvSpPr/>
          <p:nvPr/>
        </p:nvSpPr>
        <p:spPr>
          <a:xfrm>
            <a:off x="7861935" y="4494641"/>
            <a:ext cx="5904667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Private label and packaging options</a:t>
            </a:r>
            <a:endParaRPr lang="en-US" sz="1900" dirty="0"/>
          </a:p>
        </p:txBody>
      </p:sp>
      <p:sp>
        <p:nvSpPr>
          <p:cNvPr id="15" name="Shape 10"/>
          <p:cNvSpPr/>
          <p:nvPr/>
        </p:nvSpPr>
        <p:spPr>
          <a:xfrm>
            <a:off x="6875026" y="5645499"/>
            <a:ext cx="740450" cy="30480"/>
          </a:xfrm>
          <a:prstGeom prst="roundRect">
            <a:avLst>
              <a:gd name="adj" fmla="val 340122"/>
            </a:avLst>
          </a:prstGeom>
          <a:solidFill>
            <a:srgbClr val="194A99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6" name="Shape 11"/>
          <p:cNvSpPr/>
          <p:nvPr/>
        </p:nvSpPr>
        <p:spPr>
          <a:xfrm>
            <a:off x="6350197" y="5306106"/>
            <a:ext cx="632493" cy="632288"/>
          </a:xfrm>
          <a:prstGeom prst="roundRect">
            <a:avLst>
              <a:gd name="adj" fmla="val 18669"/>
            </a:avLst>
          </a:prstGeom>
          <a:solidFill>
            <a:schemeClr val="bg2">
              <a:lumMod val="50000"/>
            </a:schemeClr>
          </a:solidFill>
          <a:ln w="1524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4725" y="5366995"/>
            <a:ext cx="370165" cy="46279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</p:pic>
      <p:sp>
        <p:nvSpPr>
          <p:cNvPr id="18" name="Text 12"/>
          <p:cNvSpPr/>
          <p:nvPr/>
        </p:nvSpPr>
        <p:spPr>
          <a:xfrm>
            <a:off x="7861935" y="5467858"/>
            <a:ext cx="3085386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Quick Logistics</a:t>
            </a:r>
            <a:endParaRPr lang="en-US" sz="2400" dirty="0"/>
          </a:p>
        </p:txBody>
      </p:sp>
      <p:sp>
        <p:nvSpPr>
          <p:cNvPr id="19" name="Text 13"/>
          <p:cNvSpPr/>
          <p:nvPr/>
        </p:nvSpPr>
        <p:spPr>
          <a:xfrm>
            <a:off x="7861935" y="6001377"/>
            <a:ext cx="5904667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Efficient manufacturing in Ukraine/Poland</a:t>
            </a:r>
            <a:endParaRPr lang="en-US" sz="19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19CDC74-A8DF-4D3A-865A-50741A5B64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36416" b="35563"/>
          <a:stretch/>
        </p:blipFill>
        <p:spPr>
          <a:xfrm>
            <a:off x="217805" y="7379262"/>
            <a:ext cx="3034550" cy="850338"/>
          </a:xfrm>
          <a:prstGeom prst="rect">
            <a:avLst/>
          </a:prstGeom>
        </p:spPr>
      </p:pic>
      <p:sp>
        <p:nvSpPr>
          <p:cNvPr id="21" name="Text 0">
            <a:extLst>
              <a:ext uri="{FF2B5EF4-FFF2-40B4-BE49-F238E27FC236}">
                <a16:creationId xmlns:a16="http://schemas.microsoft.com/office/drawing/2014/main" id="{BB0E4206-3DD2-43EF-86DB-8C6D0AEC4474}"/>
              </a:ext>
            </a:extLst>
          </p:cNvPr>
          <p:cNvSpPr/>
          <p:nvPr/>
        </p:nvSpPr>
        <p:spPr>
          <a:xfrm>
            <a:off x="6350198" y="758785"/>
            <a:ext cx="7144583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750"/>
              </a:lnSpc>
              <a:buNone/>
            </a:pPr>
            <a:r>
              <a:rPr lang="en-US" sz="460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Support &amp; Customization</a:t>
            </a:r>
            <a:endParaRPr lang="en-US" sz="46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687666D-22CF-40F6-96DA-28AE487EF3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36416" b="35563"/>
          <a:stretch/>
        </p:blipFill>
        <p:spPr>
          <a:xfrm>
            <a:off x="11346468" y="7128142"/>
            <a:ext cx="3034550" cy="8503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26450"/>
          </a:xfrm>
          <a:prstGeom prst="rect">
            <a:avLst/>
          </a:prstGeom>
        </p:spPr>
      </p:pic>
      <p:sp>
        <p:nvSpPr>
          <p:cNvPr id="14" name="Shape 10">
            <a:extLst>
              <a:ext uri="{FF2B5EF4-FFF2-40B4-BE49-F238E27FC236}">
                <a16:creationId xmlns:a16="http://schemas.microsoft.com/office/drawing/2014/main" id="{504EA2D9-9E7B-47E8-A9C0-A2990EC6A200}"/>
              </a:ext>
            </a:extLst>
          </p:cNvPr>
          <p:cNvSpPr/>
          <p:nvPr/>
        </p:nvSpPr>
        <p:spPr>
          <a:xfrm>
            <a:off x="8607262" y="4594494"/>
            <a:ext cx="4421524" cy="2243384"/>
          </a:xfrm>
          <a:prstGeom prst="roundRect">
            <a:avLst>
              <a:gd name="adj" fmla="val 7205"/>
            </a:avLst>
          </a:prstGeom>
          <a:solidFill>
            <a:schemeClr val="bg2">
              <a:lumMod val="50000"/>
            </a:schemeClr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5" name="Text 0">
            <a:extLst>
              <a:ext uri="{FF2B5EF4-FFF2-40B4-BE49-F238E27FC236}">
                <a16:creationId xmlns:a16="http://schemas.microsoft.com/office/drawing/2014/main" id="{6DE0C515-04C6-4F82-B761-76645B00EDF6}"/>
              </a:ext>
            </a:extLst>
          </p:cNvPr>
          <p:cNvSpPr/>
          <p:nvPr/>
        </p:nvSpPr>
        <p:spPr>
          <a:xfrm>
            <a:off x="863798" y="3583424"/>
            <a:ext cx="5553670" cy="694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Why Add Vibroplate?</a:t>
            </a:r>
            <a:endParaRPr lang="en-US" sz="4350" dirty="0"/>
          </a:p>
        </p:txBody>
      </p:sp>
      <p:sp>
        <p:nvSpPr>
          <p:cNvPr id="16" name="Shape 1">
            <a:extLst>
              <a:ext uri="{FF2B5EF4-FFF2-40B4-BE49-F238E27FC236}">
                <a16:creationId xmlns:a16="http://schemas.microsoft.com/office/drawing/2014/main" id="{FE24F5A0-233C-494A-9727-A4D94014D9AE}"/>
              </a:ext>
            </a:extLst>
          </p:cNvPr>
          <p:cNvSpPr/>
          <p:nvPr/>
        </p:nvSpPr>
        <p:spPr>
          <a:xfrm>
            <a:off x="204042" y="4610814"/>
            <a:ext cx="3465134" cy="1295043"/>
          </a:xfrm>
          <a:prstGeom prst="roundRect">
            <a:avLst>
              <a:gd name="adj" fmla="val 7205"/>
            </a:avLst>
          </a:prstGeom>
          <a:solidFill>
            <a:schemeClr val="bg2">
              <a:lumMod val="50000"/>
            </a:schemeClr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F0F3A9C0-04A2-4965-8F73-29A0E83F6AE9}"/>
              </a:ext>
            </a:extLst>
          </p:cNvPr>
          <p:cNvSpPr/>
          <p:nvPr/>
        </p:nvSpPr>
        <p:spPr>
          <a:xfrm>
            <a:off x="352688" y="4840486"/>
            <a:ext cx="2776776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Innovative Wearable</a:t>
            </a:r>
            <a:endParaRPr lang="en-US" sz="2150" dirty="0"/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0304DE42-A9BF-482B-A99B-A812938FDF11}"/>
              </a:ext>
            </a:extLst>
          </p:cNvPr>
          <p:cNvSpPr/>
          <p:nvPr/>
        </p:nvSpPr>
        <p:spPr>
          <a:xfrm>
            <a:off x="352688" y="5320784"/>
            <a:ext cx="5880973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Cutting-edge appetite control</a:t>
            </a:r>
            <a:endParaRPr lang="en-US" sz="1700" dirty="0"/>
          </a:p>
        </p:txBody>
      </p:sp>
      <p:sp>
        <p:nvSpPr>
          <p:cNvPr id="19" name="Shape 4">
            <a:extLst>
              <a:ext uri="{FF2B5EF4-FFF2-40B4-BE49-F238E27FC236}">
                <a16:creationId xmlns:a16="http://schemas.microsoft.com/office/drawing/2014/main" id="{22B12081-16F3-40A9-8A35-440D46C70035}"/>
              </a:ext>
            </a:extLst>
          </p:cNvPr>
          <p:cNvSpPr/>
          <p:nvPr/>
        </p:nvSpPr>
        <p:spPr>
          <a:xfrm>
            <a:off x="4365975" y="4610814"/>
            <a:ext cx="3632129" cy="1295043"/>
          </a:xfrm>
          <a:prstGeom prst="roundRect">
            <a:avLst>
              <a:gd name="adj" fmla="val 7205"/>
            </a:avLst>
          </a:prstGeom>
          <a:solidFill>
            <a:schemeClr val="bg2">
              <a:lumMod val="50000"/>
            </a:schemeClr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7430D2AA-2829-4A03-B50C-DC7CD5651F99}"/>
              </a:ext>
            </a:extLst>
          </p:cNvPr>
          <p:cNvSpPr/>
          <p:nvPr/>
        </p:nvSpPr>
        <p:spPr>
          <a:xfrm>
            <a:off x="4526197" y="4840486"/>
            <a:ext cx="3165158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Low Cost, Minimal Risk</a:t>
            </a:r>
            <a:endParaRPr lang="en-US" sz="2150" dirty="0"/>
          </a:p>
        </p:txBody>
      </p:sp>
      <p:sp>
        <p:nvSpPr>
          <p:cNvPr id="21" name="Text 6">
            <a:extLst>
              <a:ext uri="{FF2B5EF4-FFF2-40B4-BE49-F238E27FC236}">
                <a16:creationId xmlns:a16="http://schemas.microsoft.com/office/drawing/2014/main" id="{B0553E57-7499-44F2-B4D0-3A4233594F2C}"/>
              </a:ext>
            </a:extLst>
          </p:cNvPr>
          <p:cNvSpPr/>
          <p:nvPr/>
        </p:nvSpPr>
        <p:spPr>
          <a:xfrm>
            <a:off x="4526197" y="5320784"/>
            <a:ext cx="3471907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Accessible entry point</a:t>
            </a:r>
            <a:endParaRPr lang="en-US" sz="1700" dirty="0"/>
          </a:p>
        </p:txBody>
      </p:sp>
      <p:sp>
        <p:nvSpPr>
          <p:cNvPr id="22" name="Shape 7">
            <a:extLst>
              <a:ext uri="{FF2B5EF4-FFF2-40B4-BE49-F238E27FC236}">
                <a16:creationId xmlns:a16="http://schemas.microsoft.com/office/drawing/2014/main" id="{7716571C-3FFC-4E3A-8A00-98F964CD36FB}"/>
              </a:ext>
            </a:extLst>
          </p:cNvPr>
          <p:cNvSpPr/>
          <p:nvPr/>
        </p:nvSpPr>
        <p:spPr>
          <a:xfrm>
            <a:off x="204041" y="6127909"/>
            <a:ext cx="3465134" cy="1295043"/>
          </a:xfrm>
          <a:prstGeom prst="roundRect">
            <a:avLst>
              <a:gd name="adj" fmla="val 7205"/>
            </a:avLst>
          </a:prstGeom>
          <a:solidFill>
            <a:schemeClr val="bg2">
              <a:lumMod val="50000"/>
            </a:schemeClr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23" name="Text 8">
            <a:extLst>
              <a:ext uri="{FF2B5EF4-FFF2-40B4-BE49-F238E27FC236}">
                <a16:creationId xmlns:a16="http://schemas.microsoft.com/office/drawing/2014/main" id="{0B13C1ED-5F6D-4001-8559-92AD48FFC236}"/>
              </a:ext>
            </a:extLst>
          </p:cNvPr>
          <p:cNvSpPr/>
          <p:nvPr/>
        </p:nvSpPr>
        <p:spPr>
          <a:xfrm>
            <a:off x="352688" y="6357580"/>
            <a:ext cx="2776776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High ROI Potential</a:t>
            </a:r>
            <a:endParaRPr lang="en-US" sz="2150" dirty="0"/>
          </a:p>
        </p:txBody>
      </p:sp>
      <p:sp>
        <p:nvSpPr>
          <p:cNvPr id="24" name="Text 9">
            <a:extLst>
              <a:ext uri="{FF2B5EF4-FFF2-40B4-BE49-F238E27FC236}">
                <a16:creationId xmlns:a16="http://schemas.microsoft.com/office/drawing/2014/main" id="{1C3FA7E9-C7A1-4B1C-A605-5847CBEEE209}"/>
              </a:ext>
            </a:extLst>
          </p:cNvPr>
          <p:cNvSpPr/>
          <p:nvPr/>
        </p:nvSpPr>
        <p:spPr>
          <a:xfrm>
            <a:off x="352688" y="6837878"/>
            <a:ext cx="5880973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Strong profit opportunities</a:t>
            </a:r>
            <a:endParaRPr lang="en-US" sz="1700" dirty="0"/>
          </a:p>
        </p:txBody>
      </p:sp>
      <p:sp>
        <p:nvSpPr>
          <p:cNvPr id="25" name="Shape 10">
            <a:extLst>
              <a:ext uri="{FF2B5EF4-FFF2-40B4-BE49-F238E27FC236}">
                <a16:creationId xmlns:a16="http://schemas.microsoft.com/office/drawing/2014/main" id="{F4B3B02A-8DA2-43CF-B59B-48B9ED103DEC}"/>
              </a:ext>
            </a:extLst>
          </p:cNvPr>
          <p:cNvSpPr/>
          <p:nvPr/>
        </p:nvSpPr>
        <p:spPr>
          <a:xfrm>
            <a:off x="4365976" y="6127909"/>
            <a:ext cx="3632128" cy="1295043"/>
          </a:xfrm>
          <a:prstGeom prst="roundRect">
            <a:avLst>
              <a:gd name="adj" fmla="val 7205"/>
            </a:avLst>
          </a:prstGeom>
          <a:solidFill>
            <a:schemeClr val="bg2">
              <a:lumMod val="50000"/>
            </a:schemeClr>
          </a:solidFill>
          <a:ln w="7620">
            <a:solidFill>
              <a:srgbClr val="194A99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26" name="Text 11">
            <a:extLst>
              <a:ext uri="{FF2B5EF4-FFF2-40B4-BE49-F238E27FC236}">
                <a16:creationId xmlns:a16="http://schemas.microsoft.com/office/drawing/2014/main" id="{CE1F74BE-09ED-4EBD-8B02-CC7A28BD0370}"/>
              </a:ext>
            </a:extLst>
          </p:cNvPr>
          <p:cNvSpPr/>
          <p:nvPr/>
        </p:nvSpPr>
        <p:spPr>
          <a:xfrm>
            <a:off x="4526197" y="6357580"/>
            <a:ext cx="3112056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Ideal Portfolio Addition</a:t>
            </a:r>
            <a:endParaRPr lang="en-US" sz="2150" dirty="0"/>
          </a:p>
        </p:txBody>
      </p:sp>
      <p:sp>
        <p:nvSpPr>
          <p:cNvPr id="27" name="Text 12">
            <a:extLst>
              <a:ext uri="{FF2B5EF4-FFF2-40B4-BE49-F238E27FC236}">
                <a16:creationId xmlns:a16="http://schemas.microsoft.com/office/drawing/2014/main" id="{4338784E-9C79-4409-95FD-F801D37F8AD9}"/>
              </a:ext>
            </a:extLst>
          </p:cNvPr>
          <p:cNvSpPr/>
          <p:nvPr/>
        </p:nvSpPr>
        <p:spPr>
          <a:xfrm>
            <a:off x="4526197" y="6837878"/>
            <a:ext cx="3471907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Enhances weight-loss offerings</a:t>
            </a:r>
            <a:endParaRPr lang="en-US" sz="1700" dirty="0"/>
          </a:p>
        </p:txBody>
      </p:sp>
      <p:sp>
        <p:nvSpPr>
          <p:cNvPr id="28" name="Text 0">
            <a:extLst>
              <a:ext uri="{FF2B5EF4-FFF2-40B4-BE49-F238E27FC236}">
                <a16:creationId xmlns:a16="http://schemas.microsoft.com/office/drawing/2014/main" id="{F624C1C9-9132-495D-983E-02A3F680037C}"/>
              </a:ext>
            </a:extLst>
          </p:cNvPr>
          <p:cNvSpPr/>
          <p:nvPr/>
        </p:nvSpPr>
        <p:spPr>
          <a:xfrm>
            <a:off x="8607262" y="3506390"/>
            <a:ext cx="6170771" cy="7712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Next Steps</a:t>
            </a:r>
            <a:endParaRPr lang="en-US" sz="4850" dirty="0"/>
          </a:p>
        </p:txBody>
      </p:sp>
      <p:sp>
        <p:nvSpPr>
          <p:cNvPr id="29" name="Text 1">
            <a:extLst>
              <a:ext uri="{FF2B5EF4-FFF2-40B4-BE49-F238E27FC236}">
                <a16:creationId xmlns:a16="http://schemas.microsoft.com/office/drawing/2014/main" id="{9FC48F0C-DAB9-4332-A749-DA5FF2292597}"/>
              </a:ext>
            </a:extLst>
          </p:cNvPr>
          <p:cNvSpPr/>
          <p:nvPr/>
        </p:nvSpPr>
        <p:spPr>
          <a:xfrm>
            <a:off x="8831472" y="4803707"/>
            <a:ext cx="3992195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Contact our sales team today</a:t>
            </a:r>
            <a:endParaRPr lang="en-US" sz="1900" dirty="0"/>
          </a:p>
        </p:txBody>
      </p:sp>
      <p:sp>
        <p:nvSpPr>
          <p:cNvPr id="30" name="Text 2">
            <a:extLst>
              <a:ext uri="{FF2B5EF4-FFF2-40B4-BE49-F238E27FC236}">
                <a16:creationId xmlns:a16="http://schemas.microsoft.com/office/drawing/2014/main" id="{0E4A406B-419B-470F-B33E-3CDCAD9EFFD5}"/>
              </a:ext>
            </a:extLst>
          </p:cNvPr>
          <p:cNvSpPr/>
          <p:nvPr/>
        </p:nvSpPr>
        <p:spPr>
          <a:xfrm>
            <a:off x="8831472" y="5482245"/>
            <a:ext cx="3992195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Discuss your specific needs</a:t>
            </a:r>
            <a:endParaRPr lang="en-US" sz="1900" dirty="0"/>
          </a:p>
        </p:txBody>
      </p:sp>
      <p:sp>
        <p:nvSpPr>
          <p:cNvPr id="31" name="Text 3">
            <a:extLst>
              <a:ext uri="{FF2B5EF4-FFF2-40B4-BE49-F238E27FC236}">
                <a16:creationId xmlns:a16="http://schemas.microsoft.com/office/drawing/2014/main" id="{1CA9432F-6768-450D-A48A-DE37355F2F4D}"/>
              </a:ext>
            </a:extLst>
          </p:cNvPr>
          <p:cNvSpPr/>
          <p:nvPr/>
        </p:nvSpPr>
        <p:spPr>
          <a:xfrm>
            <a:off x="8831472" y="6160782"/>
            <a:ext cx="4239801" cy="3948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Merriweather" pitchFamily="34" charset="0"/>
                <a:ea typeface="Merriweather" pitchFamily="34" charset="-122"/>
                <a:cs typeface="Merriweather" pitchFamily="34" charset="-120"/>
              </a:rPr>
              <a:t>Begin your partnership journey</a:t>
            </a:r>
            <a:endParaRPr lang="en-US" sz="1900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5341370-C9F8-4DB3-B229-25A5ED3558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36416" b="35563"/>
          <a:stretch/>
        </p:blipFill>
        <p:spPr>
          <a:xfrm>
            <a:off x="11346468" y="7128142"/>
            <a:ext cx="3034550" cy="8503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144</TotalTime>
  <Words>437</Words>
  <Application>Microsoft Office PowerPoint</Application>
  <PresentationFormat>Custom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Times New Roman</vt:lpstr>
      <vt:lpstr>Merriweather</vt:lpstr>
      <vt:lpstr>Wingdings 3</vt:lpstr>
      <vt:lpstr>Century Gothic</vt:lpstr>
      <vt:lpstr>Сектор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Max</cp:lastModifiedBy>
  <cp:revision>40</cp:revision>
  <dcterms:created xsi:type="dcterms:W3CDTF">2025-06-10T22:07:59Z</dcterms:created>
  <dcterms:modified xsi:type="dcterms:W3CDTF">2025-07-23T10:53:28Z</dcterms:modified>
</cp:coreProperties>
</file>